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1" r:id="rId1"/>
  </p:sldMasterIdLst>
  <p:notesMasterIdLst>
    <p:notesMasterId r:id="rId126"/>
  </p:notesMasterIdLst>
  <p:sldIdLst>
    <p:sldId id="273" r:id="rId2"/>
    <p:sldId id="464" r:id="rId3"/>
    <p:sldId id="465" r:id="rId4"/>
    <p:sldId id="466" r:id="rId5"/>
    <p:sldId id="467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489" r:id="rId28"/>
    <p:sldId id="490" r:id="rId29"/>
    <p:sldId id="491" r:id="rId30"/>
    <p:sldId id="492" r:id="rId31"/>
    <p:sldId id="493" r:id="rId32"/>
    <p:sldId id="494" r:id="rId33"/>
    <p:sldId id="495" r:id="rId34"/>
    <p:sldId id="496" r:id="rId35"/>
    <p:sldId id="497" r:id="rId36"/>
    <p:sldId id="498" r:id="rId37"/>
    <p:sldId id="499" r:id="rId38"/>
    <p:sldId id="500" r:id="rId39"/>
    <p:sldId id="501" r:id="rId40"/>
    <p:sldId id="502" r:id="rId41"/>
    <p:sldId id="503" r:id="rId42"/>
    <p:sldId id="504" r:id="rId43"/>
    <p:sldId id="505" r:id="rId44"/>
    <p:sldId id="506" r:id="rId45"/>
    <p:sldId id="507" r:id="rId46"/>
    <p:sldId id="508" r:id="rId47"/>
    <p:sldId id="509" r:id="rId48"/>
    <p:sldId id="510" r:id="rId49"/>
    <p:sldId id="357" r:id="rId50"/>
    <p:sldId id="304" r:id="rId51"/>
    <p:sldId id="305" r:id="rId52"/>
    <p:sldId id="319" r:id="rId53"/>
    <p:sldId id="306" r:id="rId54"/>
    <p:sldId id="320" r:id="rId55"/>
    <p:sldId id="321" r:id="rId56"/>
    <p:sldId id="322" r:id="rId57"/>
    <p:sldId id="307" r:id="rId58"/>
    <p:sldId id="323" r:id="rId59"/>
    <p:sldId id="324" r:id="rId60"/>
    <p:sldId id="308" r:id="rId61"/>
    <p:sldId id="325" r:id="rId62"/>
    <p:sldId id="327" r:id="rId63"/>
    <p:sldId id="326" r:id="rId64"/>
    <p:sldId id="336" r:id="rId65"/>
    <p:sldId id="337" r:id="rId66"/>
    <p:sldId id="334" r:id="rId67"/>
    <p:sldId id="335" r:id="rId68"/>
    <p:sldId id="339" r:id="rId69"/>
    <p:sldId id="310" r:id="rId70"/>
    <p:sldId id="340" r:id="rId71"/>
    <p:sldId id="341" r:id="rId72"/>
    <p:sldId id="342" r:id="rId73"/>
    <p:sldId id="344" r:id="rId74"/>
    <p:sldId id="345" r:id="rId75"/>
    <p:sldId id="343" r:id="rId76"/>
    <p:sldId id="311" r:id="rId77"/>
    <p:sldId id="312" r:id="rId78"/>
    <p:sldId id="352" r:id="rId79"/>
    <p:sldId id="346" r:id="rId80"/>
    <p:sldId id="347" r:id="rId81"/>
    <p:sldId id="348" r:id="rId82"/>
    <p:sldId id="314" r:id="rId83"/>
    <p:sldId id="331" r:id="rId84"/>
    <p:sldId id="350" r:id="rId85"/>
    <p:sldId id="316" r:id="rId86"/>
    <p:sldId id="317" r:id="rId87"/>
    <p:sldId id="332" r:id="rId88"/>
    <p:sldId id="351" r:id="rId89"/>
    <p:sldId id="359" r:id="rId90"/>
    <p:sldId id="360" r:id="rId91"/>
    <p:sldId id="361" r:id="rId92"/>
    <p:sldId id="363" r:id="rId93"/>
    <p:sldId id="364" r:id="rId94"/>
    <p:sldId id="365" r:id="rId95"/>
    <p:sldId id="367" r:id="rId96"/>
    <p:sldId id="368" r:id="rId97"/>
    <p:sldId id="371" r:id="rId98"/>
    <p:sldId id="372" r:id="rId99"/>
    <p:sldId id="373" r:id="rId100"/>
    <p:sldId id="375" r:id="rId101"/>
    <p:sldId id="376" r:id="rId102"/>
    <p:sldId id="377" r:id="rId103"/>
    <p:sldId id="358" r:id="rId104"/>
    <p:sldId id="379" r:id="rId105"/>
    <p:sldId id="442" r:id="rId106"/>
    <p:sldId id="380" r:id="rId107"/>
    <p:sldId id="382" r:id="rId108"/>
    <p:sldId id="381" r:id="rId109"/>
    <p:sldId id="383" r:id="rId110"/>
    <p:sldId id="385" r:id="rId111"/>
    <p:sldId id="384" r:id="rId112"/>
    <p:sldId id="387" r:id="rId113"/>
    <p:sldId id="388" r:id="rId114"/>
    <p:sldId id="389" r:id="rId115"/>
    <p:sldId id="390" r:id="rId116"/>
    <p:sldId id="392" r:id="rId117"/>
    <p:sldId id="391" r:id="rId118"/>
    <p:sldId id="393" r:id="rId119"/>
    <p:sldId id="395" r:id="rId120"/>
    <p:sldId id="394" r:id="rId121"/>
    <p:sldId id="420" r:id="rId122"/>
    <p:sldId id="461" r:id="rId123"/>
    <p:sldId id="462" r:id="rId124"/>
    <p:sldId id="463" r:id="rId125"/>
  </p:sldIdLst>
  <p:sldSz cx="9144000" cy="6858000" type="screen4x3"/>
  <p:notesSz cx="6858000" cy="9144000"/>
  <p:custDataLst>
    <p:tags r:id="rId127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DEC9"/>
    <a:srgbClr val="FCAD00"/>
    <a:srgbClr val="84AA33"/>
    <a:srgbClr val="000000"/>
    <a:srgbClr val="FFFF00"/>
    <a:srgbClr val="CC9900"/>
    <a:srgbClr val="00CC00"/>
    <a:srgbClr val="208600"/>
    <a:srgbClr val="66FF33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3" autoAdjust="0"/>
    <p:restoredTop sz="96219" autoAdjust="0"/>
  </p:normalViewPr>
  <p:slideViewPr>
    <p:cSldViewPr>
      <p:cViewPr varScale="1">
        <p:scale>
          <a:sx n="127" d="100"/>
          <a:sy n="127" d="100"/>
        </p:scale>
        <p:origin x="1168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notesMaster" Target="notesMasters/notesMaster1.xml"/><Relationship Id="rId127" Type="http://schemas.openxmlformats.org/officeDocument/2006/relationships/tags" Target="tags/tag1.xml"/><Relationship Id="rId128" Type="http://schemas.openxmlformats.org/officeDocument/2006/relationships/presProps" Target="presProps.xml"/><Relationship Id="rId12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theme" Target="theme/theme1.xml"/><Relationship Id="rId13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97E-4E59-93A1-15249B0480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97E-4E59-93A1-15249B04806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97E-4E59-93A1-15249B048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85387680"/>
        <c:axId val="285390000"/>
        <c:axId val="285392832"/>
      </c:bar3DChart>
      <c:catAx>
        <c:axId val="2853876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85390000"/>
        <c:crosses val="autoZero"/>
        <c:auto val="1"/>
        <c:lblAlgn val="ctr"/>
        <c:lblOffset val="100"/>
        <c:noMultiLvlLbl val="0"/>
      </c:catAx>
      <c:valAx>
        <c:axId val="2853900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85387680"/>
        <c:crosses val="autoZero"/>
        <c:crossBetween val="between"/>
      </c:valAx>
      <c:serAx>
        <c:axId val="285392832"/>
        <c:scaling>
          <c:orientation val="minMax"/>
        </c:scaling>
        <c:delete val="0"/>
        <c:axPos val="b"/>
        <c:majorTickMark val="out"/>
        <c:minorTickMark val="none"/>
        <c:tickLblPos val="nextTo"/>
        <c:crossAx val="285390000"/>
        <c:crosses val="autoZero"/>
      </c:ser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6856413" cy="91424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6854825" cy="914082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8825" cy="34274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2" name="Rectangle 4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6025" cy="411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60" tIns="46080" rIns="92160" bIns="4608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3886200" y="8867775"/>
            <a:ext cx="29686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160" tIns="46080" rIns="92160" bIns="46080" anchor="b">
            <a:spAutoFit/>
          </a:bodyPr>
          <a:lstStyle/>
          <a:p>
            <a:pPr algn="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489BF98-C07C-4E11-9413-DAF078D46E34}" type="slidenum">
              <a:rPr lang="en-GB" sz="1200">
                <a:latin typeface="Times" pitchFamily="18" charset="0"/>
              </a:rPr>
              <a:pPr algn="r" eaLnBrk="0" hangingPunct="0"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20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5957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7C32EFA5-4227-481B-BF25-678432C454F2}" type="slidenum">
              <a:rPr lang="en-US"/>
              <a:pPr/>
              <a:t>10</a:t>
            </a:fld>
            <a:endParaRPr lang="en-US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05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73CD3EA7-E6CA-4DB3-B27C-853F6482C0EA}" type="slidenum">
              <a:rPr lang="en-US"/>
              <a:pPr/>
              <a:t>11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09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EB8C0535-D047-4AF4-953C-FBF22E5FFD16}" type="slidenum">
              <a:rPr lang="en-US"/>
              <a:pPr/>
              <a:t>12</a:t>
            </a:fld>
            <a:endParaRPr lang="en-US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0813" y="784225"/>
            <a:ext cx="4029075" cy="3022600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13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A5333FC0-2E11-456D-B9D3-20A1A056B79B}" type="slidenum">
              <a:rPr lang="en-US"/>
              <a:pPr/>
              <a:t>13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7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7C69A8B9-E7F6-482E-AF9E-664422817C03}" type="slidenum">
              <a:rPr lang="en-US"/>
              <a:pPr/>
              <a:t>15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32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Hotfix merged to both branches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08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to keep customer from changing mind</a:t>
            </a:r>
          </a:p>
          <a:p>
            <a:r>
              <a:rPr lang="en-US" dirty="0" smtClean="0"/>
              <a:t>  - Be certain you know what they are saying</a:t>
            </a:r>
          </a:p>
          <a:p>
            <a:r>
              <a:rPr lang="en-US" dirty="0" smtClean="0"/>
              <a:t>  - Be certain </a:t>
            </a:r>
            <a:r>
              <a:rPr lang="en-US" u="sng" dirty="0" smtClean="0"/>
              <a:t>they</a:t>
            </a:r>
            <a:r>
              <a:rPr lang="en-US" dirty="0" smtClean="0"/>
              <a:t> know what they are saying</a:t>
            </a:r>
          </a:p>
          <a:p>
            <a:r>
              <a:rPr lang="en-US" dirty="0" smtClean="0"/>
              <a:t>  - Defer decisions as long as there is other work to do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 If really unclear, consider using a more appropriate life cycle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treats software like a baby treats diaper</a:t>
            </a:r>
          </a:p>
          <a:p>
            <a:r>
              <a:rPr lang="en-US" dirty="0" smtClean="0"/>
              <a:t>  * Both must change for identical reasons</a:t>
            </a:r>
          </a:p>
          <a:p>
            <a:r>
              <a:rPr lang="en-US" dirty="0" smtClean="0"/>
              <a:t>  * Crying about the problem equally effective</a:t>
            </a:r>
          </a:p>
          <a:p>
            <a:endParaRPr lang="en-US" dirty="0" smtClean="0"/>
          </a:p>
          <a:p>
            <a:r>
              <a:rPr lang="en-US" dirty="0" smtClean="0"/>
              <a:t>Software engineers have two choices:</a:t>
            </a:r>
          </a:p>
          <a:p>
            <a:r>
              <a:rPr lang="en-US" dirty="0" smtClean="0"/>
              <a:t>   * Define processes which can handle change</a:t>
            </a:r>
          </a:p>
          <a:p>
            <a:r>
              <a:rPr lang="en-US" dirty="0" smtClean="0"/>
              <a:t>   * End up with a big, wet, smelly, poop-filled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523578C-31AA-4D2F-9945-5E554511FF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06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6B474E34-EC0C-4979-A4B9-37DF8AFD8A7A}" type="slidenum">
              <a:rPr lang="en-US"/>
              <a:pPr/>
              <a:t>3</a:t>
            </a:fld>
            <a:endParaRPr lang="en-US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0813" y="784225"/>
            <a:ext cx="4029075" cy="3022600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77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6B474E34-EC0C-4979-A4B9-37DF8AFD8A7A}" type="slidenum">
              <a:rPr lang="en-US"/>
              <a:pPr/>
              <a:t>4</a:t>
            </a:fld>
            <a:endParaRPr lang="en-US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0813" y="784225"/>
            <a:ext cx="4029075" cy="3022600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002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6B474E34-EC0C-4979-A4B9-37DF8AFD8A7A}" type="slidenum">
              <a:rPr lang="en-US"/>
              <a:pPr/>
              <a:t>5</a:t>
            </a:fld>
            <a:endParaRPr lang="en-US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0813" y="784225"/>
            <a:ext cx="4029075" cy="3022600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30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79D67A70-4FE8-4296-8A8D-BFFC4C8B1736}" type="slidenum">
              <a:rPr lang="en-US"/>
              <a:pPr/>
              <a:t>6</a:t>
            </a:fld>
            <a:endParaRPr lang="en-US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0813" y="784225"/>
            <a:ext cx="4029075" cy="30226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1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3F777ACF-18CE-48E9-B965-CF0A6FDA87D9}" type="slidenum">
              <a:rPr lang="en-US"/>
              <a:pPr/>
              <a:t>7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39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6B474E34-EC0C-4979-A4B9-37DF8AFD8A7A}" type="slidenum">
              <a:rPr lang="en-US"/>
              <a:pPr/>
              <a:t>8</a:t>
            </a:fld>
            <a:endParaRPr lang="en-US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0813" y="784225"/>
            <a:ext cx="4029075" cy="3022600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63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7C32EFA5-4227-481B-BF25-678432C454F2}" type="slidenum">
              <a:rPr lang="en-US"/>
              <a:pPr/>
              <a:t>9</a:t>
            </a:fld>
            <a:endParaRPr lang="en-US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0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F3BE79-3420-4BE1-9497-D23CD9EEB0A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POnTheFly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04FBA-F599-4831-8C90-0DE10E6135B1}" type="slidenum">
              <a:rPr lang="en-US" altLang="en-US" smtClean="0"/>
              <a:pPr/>
              <a:t>‹#›</a:t>
            </a:fld>
            <a:endParaRPr lang="en-US" altLang="en-US"/>
          </a:p>
        </p:txBody>
      </p:sp>
      <p:graphicFrame>
        <p:nvGraphicFramePr>
          <p:cNvPr id="6" name="TPChart" hidden="1"/>
          <p:cNvGraphicFramePr/>
          <p:nvPr userDrawn="1">
            <p:extLst>
              <p:ext uri="{D42A27DB-BD31-4B8C-83A1-F6EECF244321}">
                <p14:modId xmlns:p14="http://schemas.microsoft.com/office/powerpoint/2010/main" val="617672897"/>
              </p:ext>
            </p:extLst>
          </p:nvPr>
        </p:nvGraphicFramePr>
        <p:xfrm>
          <a:off x="6350000" y="1600200"/>
          <a:ext cx="2540000" cy="2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4699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3pPr>
              <a:buClr>
                <a:schemeClr val="accent3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5">
                  <a:lumMod val="60000"/>
                  <a:lumOff val="40000"/>
                </a:schemeClr>
              </a:buClr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6"/>
            <a:ext cx="3886200" cy="511603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6"/>
            <a:ext cx="3886200" cy="511603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4267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4267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DA1427D-DA3D-45EE-BE54-D19C443E7AC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E3E414-9E77-4930-BF67-77DAEB18C4C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9530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953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DA04FBA-F599-4831-8C90-0DE10E6135B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7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omes.cs.washington.edu/~mernst/advice/version-control.html" TargetMode="Externa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onassi.com/knowledge-base/our-magento-git-guide-and-work-flow/" TargetMode="Externa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xkcd.com/1296/" TargetMode="Externa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usinessinsider.com/learning-how-to-code-imposter-syndrome-2014-11" TargetMode="Externa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vie.com/posts/a-successful-git-branching-model/" TargetMode="External"/><Relationship Id="rId3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nvie.com/posts/a-successful-git-branching-model/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vie.com/posts/a-successful-git-branching-model/" TargetMode="External"/><Relationship Id="rId3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1" Type="http://schemas.microsoft.com/office/2007/relationships/media" Target="file:///C:\Users\mhertz\Documents\Teaching\2016%20Fall\CSE542\Multimedia\Sacrifice%20the%20Weatherman.mp4" TargetMode="External"/><Relationship Id="rId2" Type="http://schemas.openxmlformats.org/officeDocument/2006/relationships/video" Target="file:///C:\Users\mhertz\Documents\Teaching\2016%20Fall\CSE542\Multimedia\Sacrifice%20the%20Weatherman.mp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w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w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3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6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839200" cy="5976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036" name="Rectangle 4"/>
          <p:cNvSpPr>
            <a:spLocks noGrp="1" noChangeArrowheads="1"/>
          </p:cNvSpPr>
          <p:nvPr>
            <p:ph type="ctrTitle"/>
          </p:nvPr>
        </p:nvSpPr>
        <p:spPr>
          <a:solidFill>
            <a:schemeClr val="bg2">
              <a:alpha val="47000"/>
            </a:schemeClr>
          </a:solidFill>
        </p:spPr>
        <p:txBody>
          <a:bodyPr>
            <a:noAutofit/>
          </a:bodyPr>
          <a:lstStyle/>
          <a:p>
            <a:r>
              <a:rPr lang="en-US" dirty="0" smtClean="0"/>
              <a:t>Lecture 2:</a:t>
            </a:r>
            <a:br>
              <a:rPr lang="en-US" dirty="0" smtClean="0"/>
            </a:br>
            <a:r>
              <a:rPr lang="en-US" sz="3600" dirty="0" smtClean="0"/>
              <a:t>requirements –or– </a:t>
            </a:r>
            <a:br>
              <a:rPr lang="en-US" sz="3600" dirty="0" smtClean="0"/>
            </a:br>
            <a:r>
              <a:rPr lang="en-US" sz="3600" dirty="0" smtClean="0"/>
              <a:t>You Want Me to Do </a:t>
            </a:r>
            <a:r>
              <a:rPr lang="en-US" sz="3600" i="1" dirty="0" smtClean="0"/>
              <a:t>What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442/542 –  Software Engineering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 </a:t>
            </a:r>
            <a:r>
              <a:rPr lang="en-US" dirty="0"/>
              <a:t>of </a:t>
            </a:r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104453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Maintain </a:t>
            </a:r>
            <a:r>
              <a:rPr lang="en-US" dirty="0">
                <a:solidFill>
                  <a:schemeClr val="accent3"/>
                </a:solidFill>
              </a:rPr>
              <a:t>integrity </a:t>
            </a:r>
            <a:r>
              <a:rPr lang="en-US" dirty="0"/>
              <a:t>of </a:t>
            </a:r>
            <a:r>
              <a:rPr lang="en-US" dirty="0" smtClean="0"/>
              <a:t>your documents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Limits who can commit </a:t>
            </a:r>
            <a:r>
              <a:rPr lang="en-US" dirty="0" smtClean="0"/>
              <a:t>changes to the system</a:t>
            </a:r>
            <a:endParaRPr lang="en-US" dirty="0"/>
          </a:p>
          <a:p>
            <a:pPr lvl="1"/>
            <a:r>
              <a:rPr lang="en-US" dirty="0" smtClean="0"/>
              <a:t>When committed, </a:t>
            </a:r>
            <a:r>
              <a:rPr lang="en-US" dirty="0" smtClean="0">
                <a:solidFill>
                  <a:schemeClr val="accent1"/>
                </a:solidFill>
              </a:rPr>
              <a:t>records who made each change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Provides </a:t>
            </a:r>
            <a:r>
              <a:rPr lang="en-US" b="1" dirty="0" smtClean="0">
                <a:solidFill>
                  <a:schemeClr val="accent1"/>
                </a:solidFill>
                <a:effectLst>
                  <a:glow rad="228600">
                    <a:schemeClr val="accent2">
                      <a:alpha val="75000"/>
                    </a:schemeClr>
                  </a:glow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chance </a:t>
            </a:r>
            <a:r>
              <a:rPr lang="en-US" dirty="0" smtClean="0">
                <a:solidFill>
                  <a:schemeClr val="accent1"/>
                </a:solidFill>
              </a:rPr>
              <a:t>to link change </a:t>
            </a:r>
            <a:r>
              <a:rPr lang="en-US" dirty="0" smtClean="0"/>
              <a:t>to other documents</a:t>
            </a:r>
          </a:p>
          <a:p>
            <a:r>
              <a:rPr lang="en-US" dirty="0"/>
              <a:t>Provides option to </a:t>
            </a:r>
            <a:r>
              <a:rPr lang="en-US" dirty="0">
                <a:solidFill>
                  <a:schemeClr val="accent3"/>
                </a:solidFill>
              </a:rPr>
              <a:t>evaluate &amp; control changes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Run scripts before &amp; after </a:t>
            </a:r>
            <a:r>
              <a:rPr lang="en-US" dirty="0"/>
              <a:t>commits to system</a:t>
            </a:r>
          </a:p>
          <a:p>
            <a:pPr lvl="1"/>
            <a:r>
              <a:rPr lang="en-US" dirty="0" smtClean="0"/>
              <a:t>Changes creating </a:t>
            </a:r>
            <a:r>
              <a:rPr lang="en-US" dirty="0" smtClean="0">
                <a:solidFill>
                  <a:schemeClr val="accent1"/>
                </a:solidFill>
              </a:rPr>
              <a:t>bugs or defects can be rejected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Notify project with each change </a:t>
            </a:r>
            <a:r>
              <a:rPr lang="en-US" dirty="0" smtClean="0"/>
              <a:t>&amp; show the change</a:t>
            </a:r>
          </a:p>
          <a:p>
            <a:pPr lvl="1"/>
            <a:r>
              <a:rPr lang="en-US" dirty="0" smtClean="0"/>
              <a:t>Enable </a:t>
            </a:r>
            <a:r>
              <a:rPr lang="en-US" dirty="0" smtClean="0">
                <a:solidFill>
                  <a:schemeClr val="accent1"/>
                </a:solidFill>
              </a:rPr>
              <a:t>code to be regenerated post-commit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Publish web pages </a:t>
            </a:r>
            <a:r>
              <a:rPr lang="en-US" dirty="0" smtClean="0"/>
              <a:t>containing the changes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18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Once More Into the Breach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5486400"/>
            <a:ext cx="8839200" cy="12192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How do I know where preconditions met?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49154" name="Picture 2" descr="C:\Documents and Settings\Matthew Hertz\Local Settings\Temporary Internet Files\Content.IE5\11WSMI92\MPj0262265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1752600"/>
            <a:ext cx="2432304" cy="365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8333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Specify what is </a:t>
            </a:r>
            <a:r>
              <a:rPr lang="en-US" dirty="0" smtClean="0">
                <a:solidFill>
                  <a:schemeClr val="accent3"/>
                </a:solidFill>
              </a:rPr>
              <a:t>true once complete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Clarifies tasks performed </a:t>
            </a:r>
            <a:r>
              <a:rPr lang="en-US" dirty="0" smtClean="0"/>
              <a:t>by use case</a:t>
            </a:r>
          </a:p>
          <a:p>
            <a:pPr lvl="1"/>
            <a:r>
              <a:rPr lang="en-US" dirty="0" smtClean="0"/>
              <a:t>Works no matter if </a:t>
            </a:r>
            <a:r>
              <a:rPr lang="en-US" b="1" dirty="0" smtClean="0">
                <a:solidFill>
                  <a:schemeClr val="accent1"/>
                </a:solidFill>
              </a:rPr>
              <a:t>main</a:t>
            </a:r>
            <a:r>
              <a:rPr lang="en-US" dirty="0" smtClean="0">
                <a:solidFill>
                  <a:schemeClr val="accent1"/>
                </a:solidFill>
              </a:rPr>
              <a:t> or </a:t>
            </a:r>
            <a:r>
              <a:rPr lang="en-US" b="1" dirty="0" smtClean="0">
                <a:solidFill>
                  <a:schemeClr val="accent1"/>
                </a:solidFill>
              </a:rPr>
              <a:t>alternate</a:t>
            </a:r>
            <a:r>
              <a:rPr lang="en-US" dirty="0" smtClean="0">
                <a:solidFill>
                  <a:schemeClr val="accent1"/>
                </a:solidFill>
              </a:rPr>
              <a:t> path taken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Helps testing system </a:t>
            </a:r>
            <a:r>
              <a:rPr lang="en-US" dirty="0" smtClean="0"/>
              <a:t>once requirements complete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/>
              <a:t>Preconditions </a:t>
            </a:r>
            <a:r>
              <a:rPr lang="en-US" dirty="0" smtClean="0">
                <a:solidFill>
                  <a:schemeClr val="accent3"/>
                </a:solidFill>
              </a:rPr>
              <a:t>need matching </a:t>
            </a:r>
            <a:r>
              <a:rPr lang="en-US" dirty="0" err="1" smtClean="0">
                <a:solidFill>
                  <a:schemeClr val="accent3"/>
                </a:solidFill>
              </a:rPr>
              <a:t>postcondition</a:t>
            </a:r>
            <a:endParaRPr lang="en-US" dirty="0" smtClean="0">
              <a:solidFill>
                <a:schemeClr val="accent3"/>
              </a:solidFill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Develops required ordering </a:t>
            </a:r>
            <a:r>
              <a:rPr lang="en-US" dirty="0" smtClean="0"/>
              <a:t>of included cases</a:t>
            </a:r>
          </a:p>
          <a:p>
            <a:pPr lvl="1"/>
            <a:r>
              <a:rPr lang="en-US" dirty="0" smtClean="0"/>
              <a:t>Analysis </a:t>
            </a:r>
            <a:r>
              <a:rPr lang="en-US" dirty="0" smtClean="0">
                <a:solidFill>
                  <a:schemeClr val="accent1"/>
                </a:solidFill>
              </a:rPr>
              <a:t>assumptions are clarified</a:t>
            </a:r>
          </a:p>
          <a:p>
            <a:r>
              <a:rPr lang="en-US" dirty="0" smtClean="0"/>
              <a:t>If there is a </a:t>
            </a:r>
            <a:r>
              <a:rPr lang="en-US" dirty="0" smtClean="0">
                <a:solidFill>
                  <a:schemeClr val="accent3"/>
                </a:solidFill>
              </a:rPr>
              <a:t>precondition without </a:t>
            </a:r>
            <a:r>
              <a:rPr lang="en-US" dirty="0" err="1" smtClean="0">
                <a:solidFill>
                  <a:schemeClr val="accent3"/>
                </a:solidFill>
              </a:rPr>
              <a:t>postcondition</a:t>
            </a:r>
            <a:r>
              <a:rPr lang="en-US" dirty="0" smtClean="0">
                <a:solidFill>
                  <a:schemeClr val="accent3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74637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“Still Not My Problem”</a:t>
            </a:r>
            <a:endParaRPr lang="en-US" dirty="0"/>
          </a:p>
        </p:txBody>
      </p:sp>
      <p:pic>
        <p:nvPicPr>
          <p:cNvPr id="8194" name="Picture 2" descr="http://www.publicedcenter.org/images/mushroom-clou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676400"/>
            <a:ext cx="5913507" cy="472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9537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Use Case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Needs to have a </a:t>
            </a:r>
            <a:r>
              <a:rPr lang="en-US" dirty="0" smtClean="0">
                <a:solidFill>
                  <a:schemeClr val="accent3"/>
                </a:solidFill>
              </a:rPr>
              <a:t>real value to the system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Do not waste client’s time</a:t>
            </a:r>
            <a:r>
              <a:rPr lang="en-US" dirty="0" smtClean="0"/>
              <a:t> on useless issues</a:t>
            </a:r>
          </a:p>
          <a:p>
            <a:pPr>
              <a:defRPr/>
            </a:pPr>
            <a:r>
              <a:rPr lang="en-US" dirty="0" smtClean="0">
                <a:solidFill>
                  <a:schemeClr val="accent3"/>
                </a:solidFill>
              </a:rPr>
              <a:t>Specific event starts </a:t>
            </a:r>
            <a:r>
              <a:rPr lang="en-US" dirty="0" smtClean="0"/>
              <a:t>the use case</a:t>
            </a:r>
          </a:p>
          <a:p>
            <a:pPr lvl="1">
              <a:defRPr/>
            </a:pPr>
            <a:r>
              <a:rPr lang="en-US" dirty="0" smtClean="0"/>
              <a:t>Begins when </a:t>
            </a:r>
            <a:r>
              <a:rPr lang="en-US" dirty="0" smtClean="0">
                <a:solidFill>
                  <a:schemeClr val="accent1"/>
                </a:solidFill>
              </a:rPr>
              <a:t>triggered by external initiator</a:t>
            </a:r>
            <a:r>
              <a:rPr lang="en-US" dirty="0" smtClean="0"/>
              <a:t> (</a:t>
            </a:r>
            <a:r>
              <a:rPr lang="en-US" i="1" dirty="0" smtClean="0">
                <a:solidFill>
                  <a:srgbClr val="7030A0"/>
                </a:solidFill>
              </a:rPr>
              <a:t>actor</a:t>
            </a:r>
            <a:r>
              <a:rPr lang="en-US" dirty="0" smtClean="0"/>
              <a:t>)</a:t>
            </a:r>
            <a:endParaRPr lang="en-US" dirty="0" smtClean="0">
              <a:solidFill>
                <a:schemeClr val="accent1"/>
              </a:solidFill>
            </a:endParaRP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Must be outside system </a:t>
            </a:r>
            <a:r>
              <a:rPr lang="en-US" dirty="0" smtClean="0"/>
              <a:t>to count as an actor</a:t>
            </a:r>
          </a:p>
          <a:p>
            <a:pPr>
              <a:defRPr/>
            </a:pPr>
            <a:r>
              <a:rPr lang="en-US" dirty="0" smtClean="0"/>
              <a:t>Use case must </a:t>
            </a:r>
            <a:r>
              <a:rPr lang="en-US" dirty="0" smtClean="0">
                <a:solidFill>
                  <a:schemeClr val="accent3"/>
                </a:solidFill>
              </a:rPr>
              <a:t>always end with some event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Multiple interactions included </a:t>
            </a:r>
            <a:r>
              <a:rPr lang="en-US" dirty="0" smtClean="0"/>
              <a:t>in some use cases</a:t>
            </a:r>
          </a:p>
          <a:p>
            <a:pPr lvl="1">
              <a:defRPr/>
            </a:pPr>
            <a:r>
              <a:rPr lang="en-US" dirty="0" smtClean="0"/>
              <a:t>Not always clear, important to </a:t>
            </a:r>
            <a:r>
              <a:rPr 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consider users’ view</a:t>
            </a:r>
          </a:p>
        </p:txBody>
      </p:sp>
    </p:spTree>
    <p:extLst>
      <p:ext uri="{BB962C8B-B14F-4D97-AF65-F5344CB8AC3E}">
        <p14:creationId xmlns:p14="http://schemas.microsoft.com/office/powerpoint/2010/main" val="136732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Use Cases 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Goal </a:t>
            </a:r>
          </a:p>
          <a:p>
            <a:pPr lvl="1"/>
            <a:r>
              <a:rPr lang="en-US" dirty="0" smtClean="0"/>
              <a:t>What it </a:t>
            </a:r>
            <a:r>
              <a:rPr lang="en-US" dirty="0" smtClean="0">
                <a:solidFill>
                  <a:schemeClr val="accent1"/>
                </a:solidFill>
              </a:rPr>
              <a:t>does</a:t>
            </a:r>
            <a:r>
              <a:rPr lang="en-US" dirty="0" smtClean="0"/>
              <a:t>, when it </a:t>
            </a:r>
            <a:r>
              <a:rPr lang="en-US" dirty="0" smtClean="0">
                <a:solidFill>
                  <a:schemeClr val="accent1"/>
                </a:solidFill>
              </a:rPr>
              <a:t>ends</a:t>
            </a:r>
            <a:r>
              <a:rPr lang="en-US" dirty="0" smtClean="0"/>
              <a:t>, &amp; what its </a:t>
            </a:r>
            <a:r>
              <a:rPr lang="en-US" dirty="0" smtClean="0">
                <a:solidFill>
                  <a:schemeClr val="accent1"/>
                </a:solidFill>
              </a:rPr>
              <a:t>value</a:t>
            </a:r>
            <a:r>
              <a:rPr lang="en-US" dirty="0" smtClean="0"/>
              <a:t> is</a:t>
            </a:r>
          </a:p>
          <a:p>
            <a:r>
              <a:rPr lang="en-US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Preconditions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(most often saying “none”)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What must be true before </a:t>
            </a:r>
            <a:r>
              <a:rPr lang="en-US" dirty="0" smtClean="0"/>
              <a:t>starting use case</a:t>
            </a:r>
          </a:p>
          <a:p>
            <a:pPr lvl="1"/>
            <a:r>
              <a:rPr lang="en-US" dirty="0" smtClean="0"/>
              <a:t>Use rarely </a:t>
            </a:r>
            <a:r>
              <a:rPr lang="en-US" dirty="0" smtClean="0">
                <a:solidFill>
                  <a:schemeClr val="accent1"/>
                </a:solidFill>
              </a:rPr>
              <a:t>when splitting complex use cases needed</a:t>
            </a:r>
          </a:p>
          <a:p>
            <a:r>
              <a:rPr lang="en-US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Outline </a:t>
            </a:r>
            <a:r>
              <a:rPr lang="en-US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Representations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Tell a story </a:t>
            </a:r>
            <a:r>
              <a:rPr lang="en-US" dirty="0" smtClean="0"/>
              <a:t>in formal, standardized business format</a:t>
            </a:r>
          </a:p>
          <a:p>
            <a:r>
              <a:rPr lang="en-US" b="1" dirty="0" err="1" smtClean="0">
                <a:solidFill>
                  <a:schemeClr val="accent3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Postconditions</a:t>
            </a:r>
            <a:endParaRPr lang="en-US" b="1" dirty="0">
              <a:solidFill>
                <a:schemeClr val="accent3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lvl="1"/>
            <a:r>
              <a:rPr lang="en-US" dirty="0" smtClean="0"/>
              <a:t>When use </a:t>
            </a:r>
            <a:r>
              <a:rPr lang="en-US" dirty="0" smtClean="0">
                <a:solidFill>
                  <a:schemeClr val="accent1"/>
                </a:solidFill>
              </a:rPr>
              <a:t>case completes facts must hold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Defined for all use cases </a:t>
            </a:r>
            <a:r>
              <a:rPr lang="en-US" dirty="0" smtClean="0"/>
              <a:t>no matter what the type</a:t>
            </a:r>
          </a:p>
        </p:txBody>
      </p:sp>
    </p:spTree>
    <p:extLst>
      <p:ext uri="{BB962C8B-B14F-4D97-AF65-F5344CB8AC3E}">
        <p14:creationId xmlns:p14="http://schemas.microsoft.com/office/powerpoint/2010/main" val="338122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Case Suites Include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1 graphical representation </a:t>
            </a:r>
            <a:r>
              <a:rPr lang="en-US" dirty="0" smtClean="0"/>
              <a:t>showing all uses cases</a:t>
            </a:r>
          </a:p>
          <a:p>
            <a:pPr lvl="1"/>
            <a:r>
              <a:rPr lang="en-US" dirty="0" smtClean="0"/>
              <a:t>Includes exactly </a:t>
            </a:r>
            <a:r>
              <a:rPr lang="en-US" dirty="0" smtClean="0">
                <a:solidFill>
                  <a:schemeClr val="accent1"/>
                </a:solidFill>
              </a:rPr>
              <a:t>1 instance of each </a:t>
            </a:r>
            <a:r>
              <a:rPr lang="en-US" b="1" i="1" dirty="0" smtClean="0">
                <a:solidFill>
                  <a:schemeClr val="accent1"/>
                </a:solidFill>
              </a:rPr>
              <a:t>external</a:t>
            </a:r>
            <a:r>
              <a:rPr lang="en-US" dirty="0" smtClean="0">
                <a:solidFill>
                  <a:schemeClr val="accent1"/>
                </a:solidFill>
              </a:rPr>
              <a:t> actor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Includes bubble for per use case </a:t>
            </a:r>
            <a:r>
              <a:rPr lang="en-US" dirty="0" smtClean="0"/>
              <a:t>in requirements</a:t>
            </a:r>
          </a:p>
          <a:p>
            <a:r>
              <a:rPr lang="en-US" dirty="0" smtClean="0"/>
              <a:t>Provides easy, </a:t>
            </a:r>
            <a:r>
              <a:rPr lang="en-US" dirty="0" smtClean="0">
                <a:solidFill>
                  <a:schemeClr val="accent3"/>
                </a:solidFill>
              </a:rPr>
              <a:t>simple visualization of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Which actors included </a:t>
            </a:r>
            <a:r>
              <a:rPr lang="en-US" dirty="0" smtClean="0"/>
              <a:t>&amp; what may have been missed</a:t>
            </a:r>
          </a:p>
          <a:p>
            <a:pPr lvl="1"/>
            <a:r>
              <a:rPr lang="en-US" dirty="0" smtClean="0"/>
              <a:t>For each actor </a:t>
            </a:r>
            <a:r>
              <a:rPr lang="en-US" dirty="0" smtClean="0">
                <a:solidFill>
                  <a:schemeClr val="accent1"/>
                </a:solidFill>
              </a:rPr>
              <a:t>line connects to use case(s) they are in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Shows generalizations </a:t>
            </a:r>
            <a:r>
              <a:rPr lang="en-US" dirty="0" smtClean="0"/>
              <a:t>(inheritance) of 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03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5105400"/>
          </a:xfrm>
        </p:spPr>
        <p:txBody>
          <a:bodyPr/>
          <a:lstStyle/>
          <a:p>
            <a:r>
              <a:rPr lang="en-US" dirty="0" smtClean="0"/>
              <a:t>Good example of </a:t>
            </a:r>
            <a:r>
              <a:rPr lang="en-US" dirty="0" smtClean="0">
                <a:solidFill>
                  <a:schemeClr val="accent3"/>
                </a:solidFill>
              </a:rPr>
              <a:t>tech analysts making decisions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Every detail captured </a:t>
            </a:r>
            <a:r>
              <a:rPr lang="en-US" dirty="0"/>
              <a:t>for later use in </a:t>
            </a:r>
            <a:r>
              <a:rPr lang="en-US" dirty="0" smtClean="0"/>
              <a:t>project</a:t>
            </a:r>
          </a:p>
          <a:p>
            <a:pPr lvl="1"/>
            <a:r>
              <a:rPr lang="en-US" dirty="0" smtClean="0"/>
              <a:t>Assumes </a:t>
            </a:r>
            <a:r>
              <a:rPr lang="en-US" dirty="0"/>
              <a:t>everyone </a:t>
            </a:r>
            <a:r>
              <a:rPr lang="en-US" dirty="0" smtClean="0">
                <a:solidFill>
                  <a:srgbClr val="3891A7"/>
                </a:solidFill>
              </a:rPr>
              <a:t>comfortable with finicky format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All requirements important </a:t>
            </a:r>
            <a:r>
              <a:rPr lang="en-US" dirty="0" smtClean="0"/>
              <a:t>&amp; will be implemented</a:t>
            </a:r>
          </a:p>
          <a:p>
            <a:pPr lvl="1"/>
            <a:r>
              <a:rPr lang="en-US" dirty="0"/>
              <a:t>Spares no expense completing </a:t>
            </a:r>
            <a:r>
              <a:rPr lang="en-US" dirty="0" smtClean="0">
                <a:solidFill>
                  <a:srgbClr val="3891A7"/>
                </a:solidFill>
              </a:rPr>
              <a:t>long, formal processes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But when changes occur</a:t>
            </a:r>
            <a:r>
              <a:rPr lang="en-US" dirty="0"/>
              <a:t>, use cases not </a:t>
            </a:r>
            <a:r>
              <a:rPr lang="en-US" dirty="0" smtClean="0"/>
              <a:t>helpful</a:t>
            </a:r>
          </a:p>
          <a:p>
            <a:pPr lvl="1"/>
            <a:r>
              <a:rPr lang="en-US" dirty="0" smtClean="0"/>
              <a:t>Creating each use case is </a:t>
            </a:r>
            <a:r>
              <a:rPr lang="en-US" dirty="0" smtClean="0">
                <a:solidFill>
                  <a:schemeClr val="accent1"/>
                </a:solidFill>
              </a:rPr>
              <a:t>time-consuming &amp; expensive 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Hard for clients to understand</a:t>
            </a:r>
            <a:r>
              <a:rPr lang="en-US" dirty="0" smtClean="0"/>
              <a:t>; limits ability to disagree</a:t>
            </a:r>
          </a:p>
          <a:p>
            <a:pPr lvl="1"/>
            <a:r>
              <a:rPr lang="en-US" dirty="0"/>
              <a:t>When prioritizing work, </a:t>
            </a:r>
            <a:r>
              <a:rPr lang="en-US" dirty="0" smtClean="0">
                <a:solidFill>
                  <a:schemeClr val="accent1"/>
                </a:solidFill>
              </a:rPr>
              <a:t>hard to determine want v. need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260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78952" cy="9906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User Stories </a:t>
            </a:r>
            <a:r>
              <a:rPr lang="en-US" dirty="0" smtClean="0"/>
              <a:t>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Lightweight </a:t>
            </a:r>
            <a:r>
              <a:rPr lang="en-US" dirty="0" smtClean="0">
                <a:solidFill>
                  <a:schemeClr val="accent3"/>
                </a:solidFill>
              </a:rPr>
              <a:t>approach </a:t>
            </a:r>
            <a:r>
              <a:rPr lang="en-US" dirty="0" smtClean="0"/>
              <a:t>for capturing requirements</a:t>
            </a:r>
            <a:endParaRPr lang="en-US" dirty="0" smtClean="0"/>
          </a:p>
          <a:p>
            <a:pPr lvl="1"/>
            <a:r>
              <a:rPr lang="en-US" dirty="0" smtClean="0"/>
              <a:t>Story documents </a:t>
            </a:r>
            <a:r>
              <a:rPr lang="en-US" dirty="0" smtClean="0">
                <a:solidFill>
                  <a:schemeClr val="accent1"/>
                </a:solidFill>
              </a:rPr>
              <a:t>single system interaction by </a:t>
            </a:r>
            <a:r>
              <a:rPr lang="en-US" dirty="0" smtClean="0">
                <a:solidFill>
                  <a:srgbClr val="3891A7"/>
                </a:solidFill>
              </a:rPr>
              <a:t>user </a:t>
            </a:r>
            <a:endParaRPr lang="en-US" dirty="0" smtClean="0">
              <a:solidFill>
                <a:srgbClr val="3891A7"/>
              </a:solidFill>
            </a:endParaRP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Details </a:t>
            </a:r>
            <a:r>
              <a:rPr lang="en-US" dirty="0" smtClean="0">
                <a:solidFill>
                  <a:srgbClr val="3891A7"/>
                </a:solidFill>
              </a:rPr>
              <a:t>will change </a:t>
            </a:r>
            <a:r>
              <a:rPr lang="en-US" dirty="0" smtClean="0"/>
              <a:t>so does not waste time on them</a:t>
            </a:r>
          </a:p>
          <a:p>
            <a:pPr lvl="1"/>
            <a:r>
              <a:rPr lang="en-US" dirty="0" smtClean="0"/>
              <a:t>Needs fluctuate, so </a:t>
            </a:r>
            <a:r>
              <a:rPr lang="en-US" dirty="0" smtClean="0">
                <a:solidFill>
                  <a:schemeClr val="accent1"/>
                </a:solidFill>
              </a:rPr>
              <a:t>requirements readable by client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Explains </a:t>
            </a:r>
            <a:r>
              <a:rPr lang="en-US" i="1" dirty="0" smtClean="0">
                <a:solidFill>
                  <a:schemeClr val="accent1"/>
                </a:solidFill>
              </a:rPr>
              <a:t>why</a:t>
            </a:r>
            <a:r>
              <a:rPr lang="en-US" dirty="0" smtClean="0">
                <a:solidFill>
                  <a:schemeClr val="accent1"/>
                </a:solidFill>
              </a:rPr>
              <a:t> requirement needed</a:t>
            </a:r>
            <a:r>
              <a:rPr lang="en-US" dirty="0"/>
              <a:t> to allow </a:t>
            </a:r>
            <a:r>
              <a:rPr lang="en-US" dirty="0" smtClean="0"/>
              <a:t>prioritization</a:t>
            </a:r>
          </a:p>
        </p:txBody>
      </p:sp>
    </p:spTree>
    <p:extLst>
      <p:ext uri="{BB962C8B-B14F-4D97-AF65-F5344CB8AC3E}">
        <p14:creationId xmlns:p14="http://schemas.microsoft.com/office/powerpoint/2010/main" val="20689484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78952" cy="9906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User Stories </a:t>
            </a:r>
            <a:r>
              <a:rPr lang="en-US" dirty="0" smtClean="0"/>
              <a:t>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Lightweight approach </a:t>
            </a:r>
            <a:r>
              <a:rPr lang="en-US" dirty="0"/>
              <a:t>for capturing requirements</a:t>
            </a:r>
          </a:p>
          <a:p>
            <a:pPr lvl="1"/>
            <a:r>
              <a:rPr lang="en-US" dirty="0"/>
              <a:t>Story documents </a:t>
            </a:r>
            <a:r>
              <a:rPr lang="en-US" dirty="0">
                <a:solidFill>
                  <a:schemeClr val="accent1"/>
                </a:solidFill>
              </a:rPr>
              <a:t>single system interaction by </a:t>
            </a:r>
            <a:r>
              <a:rPr lang="en-US" dirty="0">
                <a:solidFill>
                  <a:srgbClr val="3891A7"/>
                </a:solidFill>
              </a:rPr>
              <a:t>user </a:t>
            </a:r>
          </a:p>
          <a:p>
            <a:pPr lvl="1"/>
            <a:r>
              <a:rPr lang="en-US" dirty="0">
                <a:solidFill>
                  <a:srgbClr val="3891A7"/>
                </a:solidFill>
              </a:rPr>
              <a:t>Details will change </a:t>
            </a:r>
            <a:r>
              <a:rPr lang="en-US" dirty="0"/>
              <a:t>so does not waste time on them</a:t>
            </a:r>
          </a:p>
          <a:p>
            <a:pPr lvl="1"/>
            <a:r>
              <a:rPr lang="en-US" dirty="0"/>
              <a:t>Needs fluctuate, so </a:t>
            </a:r>
            <a:r>
              <a:rPr lang="en-US" dirty="0">
                <a:solidFill>
                  <a:schemeClr val="accent1"/>
                </a:solidFill>
              </a:rPr>
              <a:t>requirements readable by client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Explains </a:t>
            </a:r>
            <a:r>
              <a:rPr lang="en-US" i="1" dirty="0">
                <a:solidFill>
                  <a:schemeClr val="accent1"/>
                </a:solidFill>
              </a:rPr>
              <a:t>why</a:t>
            </a:r>
            <a:r>
              <a:rPr lang="en-US" dirty="0">
                <a:solidFill>
                  <a:schemeClr val="accent1"/>
                </a:solidFill>
              </a:rPr>
              <a:t> requirement needed</a:t>
            </a:r>
            <a:r>
              <a:rPr lang="en-US" dirty="0"/>
              <a:t> to allow </a:t>
            </a:r>
            <a:r>
              <a:rPr lang="en-US" dirty="0" smtClean="0"/>
              <a:t>prioritization</a:t>
            </a:r>
            <a:endParaRPr lang="en-US" dirty="0" smtClean="0"/>
          </a:p>
          <a:p>
            <a:r>
              <a:rPr lang="en-US" dirty="0" smtClean="0"/>
              <a:t>When change expected, </a:t>
            </a:r>
            <a:r>
              <a:rPr lang="en-US" dirty="0" smtClean="0">
                <a:solidFill>
                  <a:schemeClr val="accent3"/>
                </a:solidFill>
              </a:rPr>
              <a:t>can better use resources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Cheap to create </a:t>
            </a:r>
            <a:r>
              <a:rPr lang="en-US" dirty="0"/>
              <a:t>since user story often single </a:t>
            </a:r>
            <a:r>
              <a:rPr lang="en-US" dirty="0" smtClean="0"/>
              <a:t>sentence</a:t>
            </a:r>
          </a:p>
          <a:p>
            <a:pPr lvl="1"/>
            <a:r>
              <a:rPr lang="en-US" dirty="0"/>
              <a:t>May never be implemented, so </a:t>
            </a:r>
            <a:r>
              <a:rPr lang="en-US" dirty="0" smtClean="0">
                <a:solidFill>
                  <a:srgbClr val="3891A7"/>
                </a:solidFill>
              </a:rPr>
              <a:t>eschews most details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Keeps focus on conversation </a:t>
            </a:r>
            <a:r>
              <a:rPr lang="en-US" dirty="0"/>
              <a:t>rather than </a:t>
            </a:r>
            <a:r>
              <a:rPr lang="en-US" dirty="0" smtClean="0"/>
              <a:t>processes</a:t>
            </a:r>
          </a:p>
          <a:p>
            <a:pPr lvl="1"/>
            <a:r>
              <a:rPr lang="en-US" dirty="0" smtClean="0"/>
              <a:t>Waterfalls need not apply,</a:t>
            </a:r>
            <a:r>
              <a:rPr lang="en-US" dirty="0" smtClean="0">
                <a:solidFill>
                  <a:srgbClr val="3891A7"/>
                </a:solidFill>
              </a:rPr>
              <a:t> common in iterative models</a:t>
            </a:r>
            <a:endParaRPr lang="en-US" dirty="0">
              <a:solidFill>
                <a:srgbClr val="3891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1537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Autofit/>
          </a:bodyPr>
          <a:lstStyle/>
          <a:p>
            <a:r>
              <a:rPr lang="en-US" dirty="0" smtClean="0"/>
              <a:t>Short statement of </a:t>
            </a:r>
            <a:r>
              <a:rPr lang="en-US" dirty="0" smtClean="0">
                <a:solidFill>
                  <a:schemeClr val="accent3"/>
                </a:solidFill>
              </a:rPr>
              <a:t>customer values and wants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User’s view of feature </a:t>
            </a:r>
            <a:r>
              <a:rPr lang="en-US" dirty="0"/>
              <a:t>described often in first person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each feature, </a:t>
            </a:r>
            <a:r>
              <a:rPr lang="en-US" dirty="0" smtClean="0">
                <a:solidFill>
                  <a:srgbClr val="3891A7"/>
                </a:solidFill>
              </a:rPr>
              <a:t>explains why user wants/needs it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Story should be testable</a:t>
            </a:r>
            <a:r>
              <a:rPr lang="en-US" dirty="0" smtClean="0"/>
              <a:t>: successful results shown</a:t>
            </a:r>
          </a:p>
          <a:p>
            <a:pPr lvl="1"/>
            <a:r>
              <a:rPr lang="en-US" dirty="0" smtClean="0"/>
              <a:t>Provides enough detail to </a:t>
            </a:r>
            <a:r>
              <a:rPr lang="en-US" dirty="0" smtClean="0">
                <a:solidFill>
                  <a:srgbClr val="3891A7"/>
                </a:solidFill>
              </a:rPr>
              <a:t>create further client dialog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Each story often a sentence</a:t>
            </a:r>
            <a:r>
              <a:rPr lang="en-US" dirty="0"/>
              <a:t>, rarely more than </a:t>
            </a:r>
            <a:r>
              <a:rPr lang="en-US" dirty="0" smtClean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311976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Baselines</a:t>
            </a:r>
            <a:endParaRPr lang="en-US" dirty="0"/>
          </a:p>
        </p:txBody>
      </p:sp>
      <p:sp>
        <p:nvSpPr>
          <p:cNvPr id="106501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All documents in system </a:t>
            </a:r>
            <a:r>
              <a:rPr lang="en-US" dirty="0" smtClean="0"/>
              <a:t>at certain times</a:t>
            </a:r>
          </a:p>
          <a:p>
            <a:pPr lvl="1"/>
            <a:r>
              <a:rPr lang="en-US" dirty="0" smtClean="0"/>
              <a:t>Usually found </a:t>
            </a:r>
            <a:r>
              <a:rPr lang="en-US" dirty="0" smtClean="0">
                <a:solidFill>
                  <a:schemeClr val="accent1"/>
                </a:solidFill>
              </a:rPr>
              <a:t>when software could be released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Further development based off </a:t>
            </a:r>
            <a:r>
              <a:rPr lang="en-US" dirty="0" smtClean="0"/>
              <a:t>of these baselines</a:t>
            </a:r>
          </a:p>
          <a:p>
            <a:r>
              <a:rPr lang="en-US" dirty="0" smtClean="0"/>
              <a:t>Important to have easy way to </a:t>
            </a:r>
            <a:r>
              <a:rPr lang="en-US" dirty="0" smtClean="0">
                <a:solidFill>
                  <a:schemeClr val="accent3"/>
                </a:solidFill>
              </a:rPr>
              <a:t>keep system stable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Requires strictly limiting changes </a:t>
            </a:r>
            <a:r>
              <a:rPr lang="en-US" dirty="0" smtClean="0"/>
              <a:t>made to the system</a:t>
            </a:r>
          </a:p>
          <a:p>
            <a:pPr lvl="1"/>
            <a:r>
              <a:rPr lang="en-US" dirty="0" smtClean="0"/>
              <a:t>Ensures project </a:t>
            </a:r>
            <a:r>
              <a:rPr lang="en-US" dirty="0" smtClean="0">
                <a:solidFill>
                  <a:schemeClr val="accent1"/>
                </a:solidFill>
              </a:rPr>
              <a:t>ready for demos or release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Method to roll system back </a:t>
            </a:r>
            <a:r>
              <a:rPr lang="en-US" dirty="0" smtClean="0"/>
              <a:t>to baseline needed</a:t>
            </a:r>
          </a:p>
          <a:p>
            <a:r>
              <a:rPr lang="en-US" dirty="0" smtClean="0"/>
              <a:t>Projects define </a:t>
            </a:r>
            <a:r>
              <a:rPr lang="en-US" dirty="0" smtClean="0">
                <a:solidFill>
                  <a:schemeClr val="accent3"/>
                </a:solidFill>
              </a:rPr>
              <a:t>strict change procedures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Only acceptable changes</a:t>
            </a:r>
            <a:r>
              <a:rPr lang="en-US" dirty="0" smtClean="0"/>
              <a:t> allowed into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3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Autofit/>
          </a:bodyPr>
          <a:lstStyle/>
          <a:p>
            <a:r>
              <a:rPr lang="en-US" dirty="0"/>
              <a:t>Short statement of </a:t>
            </a:r>
            <a:r>
              <a:rPr lang="en-US" dirty="0">
                <a:solidFill>
                  <a:schemeClr val="accent3"/>
                </a:solidFill>
              </a:rPr>
              <a:t>customer values and wants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User’s view of feature </a:t>
            </a:r>
            <a:r>
              <a:rPr lang="en-US" dirty="0"/>
              <a:t>described often in first person</a:t>
            </a:r>
          </a:p>
          <a:p>
            <a:pPr lvl="1"/>
            <a:r>
              <a:rPr lang="en-US" dirty="0"/>
              <a:t>For each feature, </a:t>
            </a:r>
            <a:r>
              <a:rPr lang="en-US" dirty="0">
                <a:solidFill>
                  <a:srgbClr val="3891A7"/>
                </a:solidFill>
              </a:rPr>
              <a:t>explains why user wants/needs it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Story should be testable</a:t>
            </a:r>
            <a:r>
              <a:rPr lang="en-US" dirty="0" smtClean="0"/>
              <a:t>: successful results shown</a:t>
            </a:r>
          </a:p>
          <a:p>
            <a:pPr lvl="1"/>
            <a:r>
              <a:rPr lang="en-US" dirty="0" smtClean="0"/>
              <a:t>Provides enough detail to </a:t>
            </a:r>
            <a:r>
              <a:rPr lang="en-US" dirty="0" smtClean="0">
                <a:solidFill>
                  <a:srgbClr val="3891A7"/>
                </a:solidFill>
              </a:rPr>
              <a:t>create further client dialog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Each </a:t>
            </a:r>
            <a:r>
              <a:rPr lang="en-US" dirty="0">
                <a:solidFill>
                  <a:srgbClr val="3891A7"/>
                </a:solidFill>
              </a:rPr>
              <a:t>story often a sentence</a:t>
            </a:r>
            <a:r>
              <a:rPr lang="en-US" dirty="0"/>
              <a:t>, rarely more than two</a:t>
            </a:r>
          </a:p>
          <a:p>
            <a:pPr marL="365760" lvl="1" indent="0">
              <a:buNone/>
            </a:pPr>
            <a:endParaRPr lang="en-US" dirty="0">
              <a:solidFill>
                <a:schemeClr val="accent3"/>
              </a:solidFill>
              <a:latin typeface="Lucida Handwriting"/>
              <a:cs typeface="Lucida Handwriting"/>
            </a:endParaRPr>
          </a:p>
          <a:p>
            <a:pPr marL="0" indent="0" algn="ctr">
              <a:buNone/>
            </a:pPr>
            <a: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“The gambler comes up </a:t>
            </a:r>
            <a:b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</a:br>
            <a: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and places his bet.”</a:t>
            </a:r>
            <a:endParaRPr lang="en-US" sz="3200" dirty="0">
              <a:solidFill>
                <a:schemeClr val="accent3"/>
              </a:solidFill>
              <a:latin typeface="Lucida Handwriting"/>
              <a:cs typeface="Lucida Handwriting"/>
            </a:endParaRPr>
          </a:p>
        </p:txBody>
      </p:sp>
    </p:spTree>
    <p:extLst>
      <p:ext uri="{BB962C8B-B14F-4D97-AF65-F5344CB8AC3E}">
        <p14:creationId xmlns:p14="http://schemas.microsoft.com/office/powerpoint/2010/main" val="126505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Autofit/>
          </a:bodyPr>
          <a:lstStyle/>
          <a:p>
            <a:r>
              <a:rPr lang="en-US" dirty="0" smtClean="0"/>
              <a:t>Short statement of </a:t>
            </a:r>
            <a:r>
              <a:rPr lang="en-US" dirty="0" smtClean="0">
                <a:solidFill>
                  <a:schemeClr val="accent3"/>
                </a:solidFill>
              </a:rPr>
              <a:t>customer values and wants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User’s view of feature </a:t>
            </a:r>
            <a:r>
              <a:rPr lang="en-US" dirty="0" smtClean="0"/>
              <a:t>described often in first person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each feature, </a:t>
            </a:r>
            <a:r>
              <a:rPr lang="en-US" dirty="0" smtClean="0">
                <a:solidFill>
                  <a:srgbClr val="3891A7"/>
                </a:solidFill>
              </a:rPr>
              <a:t>explains why user wants/needs it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Story should be testable</a:t>
            </a:r>
            <a:r>
              <a:rPr lang="en-US" dirty="0" smtClean="0"/>
              <a:t>: successful results shown</a:t>
            </a:r>
          </a:p>
          <a:p>
            <a:pPr lvl="1"/>
            <a:r>
              <a:rPr lang="en-US" dirty="0" smtClean="0"/>
              <a:t>Provides enough detail to </a:t>
            </a:r>
            <a:r>
              <a:rPr lang="en-US" dirty="0" smtClean="0">
                <a:solidFill>
                  <a:srgbClr val="3891A7"/>
                </a:solidFill>
              </a:rPr>
              <a:t>create further client dialog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Each story often a sentence</a:t>
            </a:r>
            <a:r>
              <a:rPr lang="en-US" dirty="0"/>
              <a:t>, rarely more than </a:t>
            </a:r>
            <a:r>
              <a:rPr lang="en-US" dirty="0" smtClean="0"/>
              <a:t>two</a:t>
            </a:r>
          </a:p>
          <a:p>
            <a:pPr marL="365760" lvl="1" indent="0">
              <a:buNone/>
            </a:pPr>
            <a:endParaRPr lang="en-US" dirty="0">
              <a:solidFill>
                <a:schemeClr val="accent3"/>
              </a:solidFill>
              <a:latin typeface="Lucida Handwriting"/>
              <a:cs typeface="Lucida Handwriting"/>
            </a:endParaRPr>
          </a:p>
          <a:p>
            <a:pPr marL="0" indent="0" algn="ctr">
              <a:buNone/>
            </a:pPr>
            <a: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“</a:t>
            </a:r>
            <a:r>
              <a:rPr lang="en-US" sz="3200" u="sng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The gambler comes up</a:t>
            </a:r>
            <a: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 </a:t>
            </a:r>
            <a:b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</a:br>
            <a: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and places his bet.”</a:t>
            </a:r>
          </a:p>
        </p:txBody>
      </p:sp>
    </p:spTree>
    <p:extLst>
      <p:ext uri="{BB962C8B-B14F-4D97-AF65-F5344CB8AC3E}">
        <p14:creationId xmlns:p14="http://schemas.microsoft.com/office/powerpoint/2010/main" val="369470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Autofit/>
          </a:bodyPr>
          <a:lstStyle/>
          <a:p>
            <a:r>
              <a:rPr lang="en-US" dirty="0" smtClean="0"/>
              <a:t>Short statement of </a:t>
            </a:r>
            <a:r>
              <a:rPr lang="en-US" dirty="0" smtClean="0">
                <a:solidFill>
                  <a:schemeClr val="accent3"/>
                </a:solidFill>
              </a:rPr>
              <a:t>customer values and wants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User’s view of feature </a:t>
            </a:r>
            <a:r>
              <a:rPr lang="en-US" dirty="0" smtClean="0"/>
              <a:t>described often in first person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each feature, </a:t>
            </a:r>
            <a:r>
              <a:rPr lang="en-US" dirty="0" smtClean="0">
                <a:solidFill>
                  <a:srgbClr val="3891A7"/>
                </a:solidFill>
              </a:rPr>
              <a:t>explains why user wants/needs it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Story should be testable</a:t>
            </a:r>
            <a:r>
              <a:rPr lang="en-US" dirty="0" smtClean="0"/>
              <a:t>: successful results shown</a:t>
            </a:r>
          </a:p>
          <a:p>
            <a:pPr lvl="1"/>
            <a:r>
              <a:rPr lang="en-US" dirty="0" smtClean="0"/>
              <a:t>Provides enough detail to </a:t>
            </a:r>
            <a:r>
              <a:rPr lang="en-US" dirty="0" smtClean="0">
                <a:solidFill>
                  <a:srgbClr val="3891A7"/>
                </a:solidFill>
              </a:rPr>
              <a:t>create further client dialog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Each story often a sentence</a:t>
            </a:r>
            <a:r>
              <a:rPr lang="en-US" dirty="0"/>
              <a:t>, rarely more than </a:t>
            </a:r>
            <a:r>
              <a:rPr lang="en-US" dirty="0" smtClean="0"/>
              <a:t>two</a:t>
            </a:r>
          </a:p>
          <a:p>
            <a:pPr marL="365760" lvl="1" indent="0">
              <a:buNone/>
            </a:pPr>
            <a:endParaRPr lang="en-US" dirty="0">
              <a:solidFill>
                <a:schemeClr val="accent3"/>
              </a:solidFill>
              <a:latin typeface="Lucida Handwriting"/>
              <a:cs typeface="Lucida Handwriting"/>
            </a:endParaRPr>
          </a:p>
          <a:p>
            <a:pPr marL="0" indent="0" algn="ctr">
              <a:buNone/>
            </a:pPr>
            <a: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“</a:t>
            </a:r>
            <a:r>
              <a:rPr lang="en-US" sz="3200" u="sng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As a gambler,</a:t>
            </a:r>
            <a:br>
              <a:rPr lang="en-US" sz="3200" u="sng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</a:br>
            <a:r>
              <a:rPr lang="en-US" sz="3200" u="sng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I</a:t>
            </a:r>
            <a: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 place </a:t>
            </a:r>
            <a:r>
              <a:rPr lang="en-US" sz="3200" u="sng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my</a:t>
            </a:r>
            <a: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 bet.”</a:t>
            </a:r>
          </a:p>
        </p:txBody>
      </p:sp>
    </p:spTree>
    <p:extLst>
      <p:ext uri="{BB962C8B-B14F-4D97-AF65-F5344CB8AC3E}">
        <p14:creationId xmlns:p14="http://schemas.microsoft.com/office/powerpoint/2010/main" val="399274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Autofit/>
          </a:bodyPr>
          <a:lstStyle/>
          <a:p>
            <a:r>
              <a:rPr lang="en-US" dirty="0" smtClean="0"/>
              <a:t>Short statement of </a:t>
            </a:r>
            <a:r>
              <a:rPr lang="en-US" dirty="0" smtClean="0">
                <a:solidFill>
                  <a:schemeClr val="accent3"/>
                </a:solidFill>
              </a:rPr>
              <a:t>customer values and wants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User’s view of feature </a:t>
            </a:r>
            <a:r>
              <a:rPr lang="en-US" dirty="0" smtClean="0"/>
              <a:t>described often in first person</a:t>
            </a:r>
          </a:p>
          <a:p>
            <a:pPr lvl="1"/>
            <a:r>
              <a:rPr lang="en-US" dirty="0" smtClean="0"/>
              <a:t>For each feature, </a:t>
            </a:r>
            <a:r>
              <a:rPr lang="en-US" dirty="0" smtClean="0">
                <a:solidFill>
                  <a:srgbClr val="3891A7"/>
                </a:solidFill>
              </a:rPr>
              <a:t>explains </a:t>
            </a:r>
            <a:r>
              <a:rPr lang="en-US" b="1" dirty="0" smtClean="0">
                <a:solidFill>
                  <a:srgbClr val="3891A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why user wants/needs it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Story should be testable</a:t>
            </a:r>
            <a:r>
              <a:rPr lang="en-US" dirty="0" smtClean="0"/>
              <a:t>: successful results shown</a:t>
            </a:r>
          </a:p>
          <a:p>
            <a:pPr lvl="1"/>
            <a:r>
              <a:rPr lang="en-US" dirty="0" smtClean="0"/>
              <a:t>Provides enough detail to </a:t>
            </a:r>
            <a:r>
              <a:rPr lang="en-US" dirty="0" smtClean="0">
                <a:solidFill>
                  <a:srgbClr val="3891A7"/>
                </a:solidFill>
              </a:rPr>
              <a:t>create further client dialog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Each story often a sentence</a:t>
            </a:r>
            <a:r>
              <a:rPr lang="en-US" dirty="0"/>
              <a:t>, rarely more than </a:t>
            </a:r>
            <a:r>
              <a:rPr lang="en-US" dirty="0" smtClean="0"/>
              <a:t>two</a:t>
            </a:r>
          </a:p>
          <a:p>
            <a:pPr marL="365760" lvl="1" indent="0">
              <a:buNone/>
            </a:pPr>
            <a:endParaRPr lang="en-US" dirty="0">
              <a:solidFill>
                <a:schemeClr val="accent3"/>
              </a:solidFill>
              <a:latin typeface="Lucida Handwriting"/>
              <a:cs typeface="Lucida Handwriting"/>
            </a:endParaRPr>
          </a:p>
          <a:p>
            <a:pPr marL="0" indent="0" algn="ctr">
              <a:buNone/>
            </a:pPr>
            <a: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“As a gambler, </a:t>
            </a:r>
            <a:b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</a:br>
            <a: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I place my bet.”</a:t>
            </a:r>
          </a:p>
        </p:txBody>
      </p:sp>
    </p:spTree>
    <p:extLst>
      <p:ext uri="{BB962C8B-B14F-4D97-AF65-F5344CB8AC3E}">
        <p14:creationId xmlns:p14="http://schemas.microsoft.com/office/powerpoint/2010/main" val="187099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Autofit/>
          </a:bodyPr>
          <a:lstStyle/>
          <a:p>
            <a:r>
              <a:rPr lang="en-US" dirty="0" smtClean="0"/>
              <a:t>Short statement of </a:t>
            </a:r>
            <a:r>
              <a:rPr lang="en-US" dirty="0" smtClean="0">
                <a:solidFill>
                  <a:schemeClr val="accent3"/>
                </a:solidFill>
              </a:rPr>
              <a:t>customer values and wants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User’s view of feature </a:t>
            </a:r>
            <a:r>
              <a:rPr lang="en-US" dirty="0" smtClean="0"/>
              <a:t>described often in first person</a:t>
            </a:r>
          </a:p>
          <a:p>
            <a:pPr lvl="1"/>
            <a:r>
              <a:rPr lang="en-US" dirty="0" smtClean="0"/>
              <a:t>For each feature, </a:t>
            </a:r>
            <a:r>
              <a:rPr lang="en-US" dirty="0" smtClean="0">
                <a:solidFill>
                  <a:srgbClr val="3891A7"/>
                </a:solidFill>
              </a:rPr>
              <a:t>explains </a:t>
            </a:r>
            <a:r>
              <a:rPr lang="en-US" b="1" dirty="0" smtClean="0">
                <a:solidFill>
                  <a:srgbClr val="3891A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why user wants/needs it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Story should be testable</a:t>
            </a:r>
            <a:r>
              <a:rPr lang="en-US" dirty="0" smtClean="0"/>
              <a:t>: successful results shown</a:t>
            </a:r>
          </a:p>
          <a:p>
            <a:pPr lvl="1"/>
            <a:r>
              <a:rPr lang="en-US" dirty="0" smtClean="0"/>
              <a:t>Provides enough detail to </a:t>
            </a:r>
            <a:r>
              <a:rPr lang="en-US" dirty="0" smtClean="0">
                <a:solidFill>
                  <a:srgbClr val="3891A7"/>
                </a:solidFill>
              </a:rPr>
              <a:t>create further client dialog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Each story often a sentence</a:t>
            </a:r>
            <a:r>
              <a:rPr lang="en-US" dirty="0"/>
              <a:t>, rarely more than </a:t>
            </a:r>
            <a:r>
              <a:rPr lang="en-US" dirty="0" smtClean="0"/>
              <a:t>two</a:t>
            </a:r>
          </a:p>
          <a:p>
            <a:pPr marL="365760" lvl="1" indent="0">
              <a:buNone/>
            </a:pPr>
            <a:endParaRPr lang="en-US" dirty="0">
              <a:solidFill>
                <a:schemeClr val="accent3"/>
              </a:solidFill>
              <a:latin typeface="Lucida Handwriting"/>
              <a:cs typeface="Lucida Handwriting"/>
            </a:endParaRPr>
          </a:p>
          <a:p>
            <a:pPr marL="0" indent="0" algn="ctr">
              <a:buNone/>
            </a:pPr>
            <a: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“As a gambler, </a:t>
            </a:r>
            <a:b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</a:br>
            <a:r>
              <a:rPr lang="en-US" sz="3200" u="sng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I want to play blackjack </a:t>
            </a:r>
            <a: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/>
            </a:r>
            <a:b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</a:br>
            <a: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so I place my bet.”</a:t>
            </a:r>
          </a:p>
        </p:txBody>
      </p:sp>
    </p:spTree>
    <p:extLst>
      <p:ext uri="{BB962C8B-B14F-4D97-AF65-F5344CB8AC3E}">
        <p14:creationId xmlns:p14="http://schemas.microsoft.com/office/powerpoint/2010/main" val="10475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Autofit/>
          </a:bodyPr>
          <a:lstStyle/>
          <a:p>
            <a:r>
              <a:rPr lang="en-US" dirty="0" smtClean="0"/>
              <a:t>Short statement of </a:t>
            </a:r>
            <a:r>
              <a:rPr lang="en-US" dirty="0" smtClean="0">
                <a:solidFill>
                  <a:schemeClr val="accent3"/>
                </a:solidFill>
              </a:rPr>
              <a:t>customer values and wants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User’s view of feature </a:t>
            </a:r>
            <a:r>
              <a:rPr lang="en-US" dirty="0" smtClean="0"/>
              <a:t>described often in first person</a:t>
            </a:r>
          </a:p>
          <a:p>
            <a:pPr lvl="1"/>
            <a:r>
              <a:rPr lang="en-US" dirty="0" smtClean="0"/>
              <a:t>For each feature, </a:t>
            </a:r>
            <a:r>
              <a:rPr lang="en-US" dirty="0" smtClean="0">
                <a:solidFill>
                  <a:srgbClr val="3891A7"/>
                </a:solidFill>
              </a:rPr>
              <a:t>explains </a:t>
            </a:r>
            <a:r>
              <a:rPr lang="en-US" dirty="0">
                <a:solidFill>
                  <a:srgbClr val="3891A7"/>
                </a:solidFill>
              </a:rPr>
              <a:t>why user wants/needs it</a:t>
            </a:r>
          </a:p>
          <a:p>
            <a:pPr lvl="1"/>
            <a:r>
              <a:rPr lang="en-US" b="1" dirty="0">
                <a:solidFill>
                  <a:srgbClr val="3891A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Story should be testable</a:t>
            </a:r>
            <a:r>
              <a:rPr lang="en-US" dirty="0" smtClean="0"/>
              <a:t>: successful results shown</a:t>
            </a:r>
          </a:p>
          <a:p>
            <a:pPr lvl="1"/>
            <a:r>
              <a:rPr lang="en-US" dirty="0" smtClean="0"/>
              <a:t>Provides enough detail to </a:t>
            </a:r>
            <a:r>
              <a:rPr lang="en-US" dirty="0" smtClean="0">
                <a:solidFill>
                  <a:srgbClr val="3891A7"/>
                </a:solidFill>
              </a:rPr>
              <a:t>create further client dialog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Each story often a sentence</a:t>
            </a:r>
            <a:r>
              <a:rPr lang="en-US" dirty="0"/>
              <a:t>, rarely more than </a:t>
            </a:r>
            <a:r>
              <a:rPr lang="en-US" dirty="0" smtClean="0"/>
              <a:t>two</a:t>
            </a:r>
          </a:p>
          <a:p>
            <a:pPr marL="365760" lvl="1" indent="0">
              <a:buNone/>
            </a:pPr>
            <a:endParaRPr lang="en-US" sz="1200" dirty="0">
              <a:solidFill>
                <a:schemeClr val="accent3"/>
              </a:solidFill>
              <a:latin typeface="Lucida Handwriting"/>
              <a:cs typeface="Lucida Handwriting"/>
            </a:endParaRPr>
          </a:p>
          <a:p>
            <a:pPr marL="0" indent="0" algn="ctr">
              <a:buNone/>
            </a:pPr>
            <a: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“As a gambler, </a:t>
            </a:r>
            <a:b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</a:br>
            <a: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I want to play blackjack </a:t>
            </a:r>
            <a:b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</a:br>
            <a: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so I place my bet </a:t>
            </a:r>
            <a:b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</a:br>
            <a:r>
              <a:rPr lang="en-US" sz="3200" u="sng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and get dealt a hand.</a:t>
            </a:r>
            <a: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469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Autofit/>
          </a:bodyPr>
          <a:lstStyle/>
          <a:p>
            <a:r>
              <a:rPr lang="en-US" dirty="0" smtClean="0"/>
              <a:t>Short statement of </a:t>
            </a:r>
            <a:r>
              <a:rPr lang="en-US" dirty="0" smtClean="0">
                <a:solidFill>
                  <a:schemeClr val="accent3"/>
                </a:solidFill>
              </a:rPr>
              <a:t>customer values and wants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User’s view of feature </a:t>
            </a:r>
            <a:r>
              <a:rPr lang="en-US" dirty="0" smtClean="0"/>
              <a:t>described often in first person</a:t>
            </a:r>
          </a:p>
          <a:p>
            <a:pPr lvl="1"/>
            <a:r>
              <a:rPr lang="en-US" dirty="0" smtClean="0"/>
              <a:t>For each feature, </a:t>
            </a:r>
            <a:r>
              <a:rPr lang="en-US" dirty="0" smtClean="0">
                <a:solidFill>
                  <a:srgbClr val="3891A7"/>
                </a:solidFill>
              </a:rPr>
              <a:t>explains </a:t>
            </a:r>
            <a:r>
              <a:rPr lang="en-US" dirty="0">
                <a:solidFill>
                  <a:srgbClr val="3891A7"/>
                </a:solidFill>
              </a:rPr>
              <a:t>why user wants/needs it</a:t>
            </a:r>
          </a:p>
          <a:p>
            <a:pPr lvl="1"/>
            <a:r>
              <a:rPr lang="en-US" dirty="0">
                <a:solidFill>
                  <a:srgbClr val="3891A7"/>
                </a:solidFill>
              </a:rPr>
              <a:t>Story should be testable</a:t>
            </a:r>
            <a:r>
              <a:rPr lang="en-US" dirty="0" smtClean="0"/>
              <a:t>: successful results shown</a:t>
            </a:r>
          </a:p>
          <a:p>
            <a:pPr lvl="1"/>
            <a:r>
              <a:rPr lang="en-US" dirty="0" smtClean="0"/>
              <a:t>Provides enough detail to </a:t>
            </a:r>
            <a:r>
              <a:rPr lang="en-US" dirty="0" smtClean="0">
                <a:solidFill>
                  <a:srgbClr val="3891A7"/>
                </a:solidFill>
              </a:rPr>
              <a:t>create further client dialog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Each story often a sentence</a:t>
            </a:r>
            <a:r>
              <a:rPr lang="en-US" dirty="0"/>
              <a:t>, rarely more than </a:t>
            </a:r>
            <a:r>
              <a:rPr lang="en-US" dirty="0" smtClean="0"/>
              <a:t>two</a:t>
            </a:r>
          </a:p>
          <a:p>
            <a:pPr marL="365760" lvl="1" indent="0">
              <a:buNone/>
            </a:pPr>
            <a:endParaRPr lang="en-US" sz="1200" dirty="0">
              <a:solidFill>
                <a:schemeClr val="accent3"/>
              </a:solidFill>
              <a:latin typeface="Lucida Handwriting"/>
              <a:cs typeface="Lucida Handwriting"/>
            </a:endParaRPr>
          </a:p>
          <a:p>
            <a:pPr marL="0" indent="0" algn="ctr">
              <a:buNone/>
            </a:pPr>
            <a: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“As a gambler, </a:t>
            </a:r>
            <a:b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</a:br>
            <a: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I want to play blackjack </a:t>
            </a:r>
            <a:b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</a:br>
            <a: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so I place my bet </a:t>
            </a:r>
            <a:b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</a:br>
            <a:r>
              <a:rPr lang="en-US" sz="32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and get dealt a hand.”</a:t>
            </a:r>
          </a:p>
        </p:txBody>
      </p:sp>
    </p:spTree>
    <p:extLst>
      <p:ext uri="{BB962C8B-B14F-4D97-AF65-F5344CB8AC3E}">
        <p14:creationId xmlns:p14="http://schemas.microsoft.com/office/powerpoint/2010/main" val="388479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Wary of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accent3"/>
                </a:solidFill>
                <a:latin typeface="Lucida Handwriting"/>
                <a:cs typeface="Lucida Handwriting"/>
              </a:rPr>
              <a:t>“As a gambler, </a:t>
            </a:r>
            <a:br>
              <a:rPr lang="en-US" sz="2800" dirty="0">
                <a:solidFill>
                  <a:schemeClr val="accent3"/>
                </a:solidFill>
                <a:latin typeface="Lucida Handwriting"/>
                <a:cs typeface="Lucida Handwriting"/>
              </a:rPr>
            </a:br>
            <a:r>
              <a:rPr lang="en-US" sz="2800" dirty="0">
                <a:solidFill>
                  <a:schemeClr val="accent3"/>
                </a:solidFill>
                <a:latin typeface="Lucida Handwriting"/>
                <a:cs typeface="Lucida Handwriting"/>
              </a:rPr>
              <a:t>I want to play blackjack </a:t>
            </a:r>
            <a:br>
              <a:rPr lang="en-US" sz="2800" dirty="0">
                <a:solidFill>
                  <a:schemeClr val="accent3"/>
                </a:solidFill>
                <a:latin typeface="Lucida Handwriting"/>
                <a:cs typeface="Lucida Handwriting"/>
              </a:rPr>
            </a:br>
            <a:r>
              <a:rPr lang="en-US" sz="2800" dirty="0">
                <a:solidFill>
                  <a:schemeClr val="accent3"/>
                </a:solidFill>
                <a:latin typeface="Lucida Handwriting"/>
                <a:cs typeface="Lucida Handwriting"/>
              </a:rPr>
              <a:t>so I place my bet </a:t>
            </a:r>
            <a:br>
              <a:rPr lang="en-US" sz="2800" dirty="0">
                <a:solidFill>
                  <a:schemeClr val="accent3"/>
                </a:solidFill>
                <a:latin typeface="Lucida Handwriting"/>
                <a:cs typeface="Lucida Handwriting"/>
              </a:rPr>
            </a:br>
            <a:r>
              <a:rPr lang="en-US" sz="2800" dirty="0">
                <a:solidFill>
                  <a:schemeClr val="accent3"/>
                </a:solidFill>
                <a:latin typeface="Lucida Handwriting"/>
                <a:cs typeface="Lucida Handwriting"/>
              </a:rPr>
              <a:t>and get dealt a hand.</a:t>
            </a:r>
            <a:r>
              <a:rPr lang="en-US" sz="28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”</a:t>
            </a:r>
          </a:p>
          <a:p>
            <a:r>
              <a:rPr lang="en-US" dirty="0" smtClean="0">
                <a:solidFill>
                  <a:schemeClr val="accent3"/>
                </a:solidFill>
                <a:cs typeface="Lucida Handwriting"/>
              </a:rPr>
              <a:t>How is a bet is placed?</a:t>
            </a:r>
          </a:p>
          <a:p>
            <a:pPr lvl="1"/>
            <a:r>
              <a:rPr lang="en-US" dirty="0"/>
              <a:t>Possibilities include </a:t>
            </a:r>
            <a:r>
              <a:rPr lang="en-US" dirty="0" smtClean="0">
                <a:solidFill>
                  <a:schemeClr val="accent1"/>
                </a:solidFill>
                <a:cs typeface="Lucida Handwriting"/>
              </a:rPr>
              <a:t>credit cards, chips, implantable IDs</a:t>
            </a:r>
          </a:p>
          <a:p>
            <a:pPr lvl="1"/>
            <a:r>
              <a:rPr lang="en-US" b="1" u="sng" dirty="0" smtClean="0">
                <a:solidFill>
                  <a:schemeClr val="accent1"/>
                </a:solidFill>
                <a:cs typeface="Lucida Handwriting"/>
              </a:rPr>
              <a:t>This may change</a:t>
            </a:r>
            <a:r>
              <a:rPr lang="en-US" dirty="0"/>
              <a:t>, but does not affect the players </a:t>
            </a:r>
            <a:r>
              <a:rPr lang="en-US" dirty="0" smtClean="0"/>
              <a:t>desire</a:t>
            </a:r>
          </a:p>
          <a:p>
            <a:r>
              <a:rPr lang="en-US" dirty="0" smtClean="0"/>
              <a:t>Each story is </a:t>
            </a:r>
            <a:r>
              <a:rPr lang="en-US" dirty="0" smtClean="0">
                <a:solidFill>
                  <a:schemeClr val="accent3"/>
                </a:solidFill>
              </a:rPr>
              <a:t>part of a dialog may not be fully formed</a:t>
            </a:r>
            <a:endParaRPr lang="en-US" dirty="0">
              <a:solidFill>
                <a:schemeClr val="accent3"/>
              </a:solidFill>
            </a:endParaRPr>
          </a:p>
          <a:p>
            <a:pPr lvl="1"/>
            <a:r>
              <a:rPr lang="en-US" sz="2800" dirty="0" smtClean="0">
                <a:solidFill>
                  <a:srgbClr val="3891A7"/>
                </a:solidFill>
                <a:cs typeface="Lucida Handwriting"/>
              </a:rPr>
              <a:t>Negotiations on details occur </a:t>
            </a:r>
            <a:r>
              <a:rPr lang="en-US" dirty="0" smtClean="0"/>
              <a:t>when stories developed</a:t>
            </a:r>
          </a:p>
          <a:p>
            <a:pPr lvl="1"/>
            <a:r>
              <a:rPr lang="en-US" dirty="0" smtClean="0"/>
              <a:t>Many ideas never get coded, </a:t>
            </a:r>
            <a:r>
              <a:rPr lang="en-US" dirty="0" smtClean="0">
                <a:solidFill>
                  <a:schemeClr val="accent1"/>
                </a:solidFill>
              </a:rPr>
              <a:t>this avoids losing time</a:t>
            </a:r>
          </a:p>
        </p:txBody>
      </p:sp>
    </p:spTree>
    <p:extLst>
      <p:ext uri="{BB962C8B-B14F-4D97-AF65-F5344CB8AC3E}">
        <p14:creationId xmlns:p14="http://schemas.microsoft.com/office/powerpoint/2010/main" val="38194006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607552" cy="5105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>
                <a:solidFill>
                  <a:schemeClr val="accent3"/>
                </a:solidFill>
                <a:latin typeface="Lucida Handwriting"/>
                <a:cs typeface="Lucida Handwriting"/>
              </a:rPr>
              <a:t>“As a </a:t>
            </a:r>
            <a:r>
              <a:rPr lang="en-US" sz="3200" dirty="0" smtClean="0">
                <a:solidFill>
                  <a:srgbClr val="0000FF"/>
                </a:solidFill>
                <a:latin typeface="Corbel"/>
                <a:cs typeface="Corbel"/>
              </a:rPr>
              <a:t>&lt;role&gt;</a:t>
            </a:r>
            <a:r>
              <a:rPr lang="en-US" sz="30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, </a:t>
            </a:r>
            <a:r>
              <a:rPr lang="en-US" sz="3000" dirty="0">
                <a:solidFill>
                  <a:schemeClr val="accent3"/>
                </a:solidFill>
                <a:latin typeface="Lucida Handwriting"/>
                <a:cs typeface="Lucida Handwriting"/>
              </a:rPr>
              <a:t/>
            </a:r>
            <a:br>
              <a:rPr lang="en-US" sz="3000" dirty="0">
                <a:solidFill>
                  <a:schemeClr val="accent3"/>
                </a:solidFill>
                <a:latin typeface="Lucida Handwriting"/>
                <a:cs typeface="Lucida Handwriting"/>
              </a:rPr>
            </a:br>
            <a:r>
              <a:rPr lang="en-US" sz="3000" dirty="0">
                <a:solidFill>
                  <a:schemeClr val="accent3"/>
                </a:solidFill>
                <a:latin typeface="Lucida Handwriting"/>
                <a:cs typeface="Lucida Handwriting"/>
              </a:rPr>
              <a:t>I want </a:t>
            </a:r>
            <a:r>
              <a:rPr lang="en-US" sz="3200" dirty="0">
                <a:solidFill>
                  <a:srgbClr val="008000"/>
                </a:solidFill>
                <a:latin typeface="Corbel"/>
                <a:cs typeface="Corbel"/>
              </a:rPr>
              <a:t>&lt;goal&gt;</a:t>
            </a:r>
            <a:br>
              <a:rPr lang="en-US" sz="3200" dirty="0">
                <a:solidFill>
                  <a:srgbClr val="008000"/>
                </a:solidFill>
                <a:latin typeface="Corbel"/>
                <a:cs typeface="Corbel"/>
              </a:rPr>
            </a:br>
            <a:r>
              <a:rPr lang="en-US" sz="3000" dirty="0">
                <a:solidFill>
                  <a:schemeClr val="accent3"/>
                </a:solidFill>
                <a:latin typeface="Lucida Handwriting"/>
                <a:cs typeface="Lucida Handwriting"/>
              </a:rPr>
              <a:t>so I </a:t>
            </a:r>
            <a:r>
              <a:rPr lang="en-US" sz="3200" dirty="0">
                <a:solidFill>
                  <a:srgbClr val="660066"/>
                </a:solidFill>
                <a:latin typeface="Corbel"/>
                <a:cs typeface="Corbel"/>
              </a:rPr>
              <a:t>&lt;action with testable result&gt;</a:t>
            </a:r>
            <a:r>
              <a:rPr lang="en-US" sz="30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.”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Most common template </a:t>
            </a:r>
            <a:r>
              <a:rPr lang="en-US" dirty="0"/>
              <a:t>used </a:t>
            </a:r>
            <a:r>
              <a:rPr lang="en-US" dirty="0" smtClean="0"/>
              <a:t>for user stories</a:t>
            </a:r>
          </a:p>
          <a:p>
            <a:pPr lvl="1"/>
            <a:r>
              <a:rPr lang="en-US" dirty="0" smtClean="0"/>
              <a:t>But these are stories, so </a:t>
            </a:r>
            <a:r>
              <a:rPr lang="en-US" dirty="0" smtClean="0">
                <a:solidFill>
                  <a:schemeClr val="accent1"/>
                </a:solidFill>
              </a:rPr>
              <a:t>templates not required/used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Lots of </a:t>
            </a:r>
            <a:r>
              <a:rPr lang="en-US" dirty="0" smtClean="0">
                <a:solidFill>
                  <a:srgbClr val="0000FF"/>
                </a:solidFill>
              </a:rPr>
              <a:t>roles</a:t>
            </a:r>
            <a:r>
              <a:rPr lang="en-US" dirty="0" smtClean="0">
                <a:solidFill>
                  <a:schemeClr val="accent3"/>
                </a:solidFill>
              </a:rPr>
              <a:t> exist</a:t>
            </a:r>
            <a:r>
              <a:rPr lang="en-US" dirty="0" smtClean="0"/>
              <a:t> among the users of a system</a:t>
            </a:r>
          </a:p>
          <a:p>
            <a:pPr lvl="1"/>
            <a:r>
              <a:rPr lang="en-US" dirty="0" smtClean="0"/>
              <a:t>Customer representative (or </a:t>
            </a:r>
            <a:r>
              <a:rPr lang="en-US" dirty="0" smtClean="0">
                <a:solidFill>
                  <a:schemeClr val="accent1"/>
                </a:solidFill>
              </a:rPr>
              <a:t>clients) present most ideas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Others may exist</a:t>
            </a:r>
            <a:r>
              <a:rPr lang="en-US" dirty="0"/>
              <a:t>: big betters expect special </a:t>
            </a:r>
            <a:r>
              <a:rPr lang="en-US" dirty="0" smtClean="0"/>
              <a:t>treatment</a:t>
            </a:r>
          </a:p>
          <a:p>
            <a:pPr lvl="1"/>
            <a:r>
              <a:rPr lang="en-US" dirty="0"/>
              <a:t>Team brainstorm roles and </a:t>
            </a:r>
            <a:r>
              <a:rPr lang="en-US" dirty="0" smtClean="0">
                <a:solidFill>
                  <a:schemeClr val="accent1"/>
                </a:solidFill>
              </a:rPr>
              <a:t>see if stories might change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Bring ideas back to conversation</a:t>
            </a:r>
            <a:r>
              <a:rPr lang="en-US" dirty="0"/>
              <a:t>: client has final say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5509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607552" cy="5105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As </a:t>
            </a:r>
            <a:r>
              <a:rPr lang="en-US" sz="8000" dirty="0">
                <a:solidFill>
                  <a:schemeClr val="accent3"/>
                </a:solidFill>
                <a:latin typeface="Lucida Handwriting"/>
                <a:cs typeface="Lucida Handwriting"/>
              </a:rPr>
              <a:t>a </a:t>
            </a:r>
            <a:r>
              <a:rPr lang="en-US" sz="8000" dirty="0" smtClean="0">
                <a:solidFill>
                  <a:srgbClr val="0000FF"/>
                </a:solidFill>
                <a:latin typeface="Corbel"/>
                <a:cs typeface="Corbel"/>
              </a:rPr>
              <a:t>&lt;role&gt;</a:t>
            </a:r>
            <a:r>
              <a:rPr lang="en-US" sz="80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, </a:t>
            </a:r>
            <a:r>
              <a:rPr lang="en-US" sz="8000" dirty="0">
                <a:solidFill>
                  <a:schemeClr val="accent3"/>
                </a:solidFill>
                <a:latin typeface="Lucida Handwriting"/>
                <a:cs typeface="Lucida Handwriting"/>
              </a:rPr>
              <a:t/>
            </a:r>
            <a:br>
              <a:rPr lang="en-US" sz="8000" dirty="0">
                <a:solidFill>
                  <a:schemeClr val="accent3"/>
                </a:solidFill>
                <a:latin typeface="Lucida Handwriting"/>
                <a:cs typeface="Lucida Handwriting"/>
              </a:rPr>
            </a:br>
            <a:r>
              <a:rPr lang="en-US" sz="8000" dirty="0">
                <a:solidFill>
                  <a:schemeClr val="accent3"/>
                </a:solidFill>
                <a:latin typeface="Lucida Handwriting"/>
                <a:cs typeface="Lucida Handwriting"/>
              </a:rPr>
              <a:t>I want </a:t>
            </a:r>
            <a:r>
              <a:rPr lang="en-US" sz="8000" dirty="0">
                <a:solidFill>
                  <a:srgbClr val="008000"/>
                </a:solidFill>
                <a:latin typeface="Corbel"/>
                <a:cs typeface="Corbel"/>
              </a:rPr>
              <a:t>&lt;goal&gt;</a:t>
            </a:r>
            <a:br>
              <a:rPr lang="en-US" sz="8000" dirty="0">
                <a:solidFill>
                  <a:srgbClr val="008000"/>
                </a:solidFill>
                <a:latin typeface="Corbel"/>
                <a:cs typeface="Corbel"/>
              </a:rPr>
            </a:br>
            <a:r>
              <a:rPr lang="en-US" sz="8000" dirty="0">
                <a:solidFill>
                  <a:schemeClr val="accent3"/>
                </a:solidFill>
                <a:latin typeface="Lucida Handwriting"/>
                <a:cs typeface="Lucida Handwriting"/>
              </a:rPr>
              <a:t>so I </a:t>
            </a:r>
            <a:r>
              <a:rPr lang="en-US" sz="8000" dirty="0">
                <a:solidFill>
                  <a:srgbClr val="660066"/>
                </a:solidFill>
                <a:latin typeface="Corbel"/>
                <a:cs typeface="Corbel"/>
              </a:rPr>
              <a:t>&lt;action with testable result</a:t>
            </a:r>
            <a:r>
              <a:rPr lang="en-US" sz="8000" dirty="0" smtClean="0">
                <a:solidFill>
                  <a:srgbClr val="660066"/>
                </a:solidFill>
                <a:latin typeface="Corbel"/>
                <a:cs typeface="Corbel"/>
              </a:rPr>
              <a:t>&gt;</a:t>
            </a:r>
            <a:r>
              <a:rPr lang="en-US" sz="8000" dirty="0" smtClean="0">
                <a:solidFill>
                  <a:schemeClr val="accent3"/>
                </a:solidFill>
                <a:latin typeface="Lucida Handwriting"/>
                <a:cs typeface="Lucida Handwriting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378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Baselines</a:t>
            </a:r>
            <a:endParaRPr lang="en-US" dirty="0"/>
          </a:p>
        </p:txBody>
      </p:sp>
      <p:pic>
        <p:nvPicPr>
          <p:cNvPr id="4" name="Picture 3" descr="Clipboard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0195" y="1643050"/>
            <a:ext cx="6971723" cy="50006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26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Stories Are Writing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/>
          <a:lstStyle/>
          <a:p>
            <a:r>
              <a:rPr lang="en-US" dirty="0" smtClean="0"/>
              <a:t>Storytelling &amp; writing </a:t>
            </a:r>
            <a:r>
              <a:rPr lang="en-US" dirty="0"/>
              <a:t>are </a:t>
            </a:r>
            <a:r>
              <a:rPr lang="en-US" dirty="0" smtClean="0">
                <a:solidFill>
                  <a:schemeClr val="accent3"/>
                </a:solidFill>
              </a:rPr>
              <a:t>skills like any other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Kids’ stories hard to follow </a:t>
            </a:r>
            <a:r>
              <a:rPr lang="en-US" dirty="0"/>
              <a:t>and often </a:t>
            </a:r>
            <a:r>
              <a:rPr lang="en-US" dirty="0" smtClean="0"/>
              <a:t>have no point</a:t>
            </a:r>
          </a:p>
          <a:p>
            <a:pPr lvl="1"/>
            <a:r>
              <a:rPr lang="en-US" dirty="0" smtClean="0"/>
              <a:t>With age &amp; lots of </a:t>
            </a:r>
            <a:r>
              <a:rPr lang="en-US" dirty="0" smtClean="0">
                <a:solidFill>
                  <a:srgbClr val="3891A7"/>
                </a:solidFill>
              </a:rPr>
              <a:t>practice they will improve</a:t>
            </a:r>
          </a:p>
        </p:txBody>
      </p:sp>
    </p:spTree>
    <p:extLst>
      <p:ext uri="{BB962C8B-B14F-4D97-AF65-F5344CB8AC3E}">
        <p14:creationId xmlns:p14="http://schemas.microsoft.com/office/powerpoint/2010/main" val="375100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Social!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859756"/>
            <a:ext cx="8153400" cy="4586287"/>
          </a:xfrm>
        </p:spPr>
      </p:pic>
    </p:spTree>
    <p:extLst>
      <p:ext uri="{BB962C8B-B14F-4D97-AF65-F5344CB8AC3E}">
        <p14:creationId xmlns:p14="http://schemas.microsoft.com/office/powerpoint/2010/main" val="149417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Sprint Grading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/>
          <a:lstStyle/>
          <a:p>
            <a:r>
              <a:rPr lang="en-US" dirty="0" smtClean="0"/>
              <a:t>10 minutes: </a:t>
            </a:r>
            <a:r>
              <a:rPr lang="en-US" dirty="0" smtClean="0">
                <a:solidFill>
                  <a:schemeClr val="accent3"/>
                </a:solidFill>
              </a:rPr>
              <a:t>document ease of onboarding developer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Project cannot stop for job changes</a:t>
            </a:r>
            <a:r>
              <a:rPr lang="en-US" dirty="0"/>
              <a:t> (</a:t>
            </a:r>
            <a:r>
              <a:rPr lang="en-US" dirty="0" smtClean="0"/>
              <a:t>which do happen)</a:t>
            </a:r>
          </a:p>
          <a:p>
            <a:pPr lvl="1"/>
            <a:r>
              <a:rPr lang="en-US" dirty="0"/>
              <a:t>Explain how repo </a:t>
            </a:r>
            <a:r>
              <a:rPr lang="en-US" dirty="0">
                <a:solidFill>
                  <a:schemeClr val="accent1"/>
                </a:solidFill>
              </a:rPr>
              <a:t>allows </a:t>
            </a:r>
            <a:r>
              <a:rPr lang="en-US" dirty="0" smtClean="0">
                <a:solidFill>
                  <a:schemeClr val="accent1"/>
                </a:solidFill>
              </a:rPr>
              <a:t>newbie get up-to-speed quickly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Progress on user stories </a:t>
            </a:r>
            <a:r>
              <a:rPr lang="en-US" dirty="0"/>
              <a:t>&amp; tasks associate with each</a:t>
            </a:r>
          </a:p>
          <a:p>
            <a:pPr lvl="1"/>
            <a:r>
              <a:rPr lang="en-US" dirty="0"/>
              <a:t>Likely next steps based upon </a:t>
            </a:r>
            <a:r>
              <a:rPr lang="en-US" dirty="0" smtClean="0">
                <a:solidFill>
                  <a:schemeClr val="accent1"/>
                </a:solidFill>
              </a:rPr>
              <a:t>current state of tasks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Simplicity of classes </a:t>
            </a:r>
            <a:r>
              <a:rPr lang="en-US" dirty="0"/>
              <a:t>&amp; commit message </a:t>
            </a:r>
            <a:r>
              <a:rPr lang="en-US" dirty="0" smtClean="0"/>
              <a:t>helpfulness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Entire team helps </a:t>
            </a:r>
            <a:r>
              <a:rPr lang="en-US" dirty="0"/>
              <a:t>present &amp; answer </a:t>
            </a:r>
            <a:r>
              <a:rPr lang="en-US" dirty="0" smtClean="0"/>
              <a:t>questions</a:t>
            </a:r>
          </a:p>
          <a:p>
            <a:pPr lvl="1"/>
            <a:r>
              <a:rPr lang="en-US" dirty="0" smtClean="0"/>
              <a:t>Score shared by team &amp; </a:t>
            </a: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one-third of phase total</a:t>
            </a:r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02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Sprint Grading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10 minutes: </a:t>
            </a:r>
            <a:r>
              <a:rPr lang="en-US" dirty="0" smtClean="0">
                <a:solidFill>
                  <a:schemeClr val="accent3"/>
                </a:solidFill>
              </a:rPr>
              <a:t>demonstrate release from end of stage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Must be in runnable state </a:t>
            </a:r>
            <a:r>
              <a:rPr lang="en-US" dirty="0" smtClean="0"/>
              <a:t>&amp; stored on </a:t>
            </a:r>
            <a:r>
              <a:rPr lang="en-US" dirty="0"/>
              <a:t>USB flash drive</a:t>
            </a:r>
          </a:p>
          <a:p>
            <a:pPr lvl="1"/>
            <a:r>
              <a:rPr lang="en-US" dirty="0" smtClean="0"/>
              <a:t>Demo machine chosen by me: </a:t>
            </a:r>
            <a:r>
              <a:rPr lang="en-US" dirty="0" smtClean="0">
                <a:solidFill>
                  <a:schemeClr val="accent1"/>
                </a:solidFill>
              </a:rPr>
              <a:t>should work anywhere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Functionality added in sprint </a:t>
            </a:r>
            <a:r>
              <a:rPr lang="en-US" dirty="0"/>
              <a:t>demonstrated &amp; </a:t>
            </a:r>
            <a:r>
              <a:rPr lang="en-US" dirty="0" smtClean="0"/>
              <a:t>explained</a:t>
            </a:r>
          </a:p>
          <a:p>
            <a:pPr lvl="1"/>
            <a:r>
              <a:rPr lang="en-US" dirty="0"/>
              <a:t>Continue ability to run </a:t>
            </a:r>
            <a:r>
              <a:rPr lang="en-US" dirty="0" smtClean="0">
                <a:solidFill>
                  <a:schemeClr val="accent1"/>
                </a:solidFill>
              </a:rPr>
              <a:t>past work identified &amp; shown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Show acceptance &amp; unit tests pass </a:t>
            </a:r>
            <a:r>
              <a:rPr lang="en-US" dirty="0"/>
              <a:t>using source code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Entire team helps </a:t>
            </a:r>
            <a:r>
              <a:rPr lang="en-US" dirty="0"/>
              <a:t>present &amp; answer </a:t>
            </a:r>
            <a:r>
              <a:rPr lang="en-US" dirty="0" smtClean="0"/>
              <a:t>questions</a:t>
            </a:r>
          </a:p>
          <a:p>
            <a:pPr lvl="1"/>
            <a:r>
              <a:rPr lang="en-US" dirty="0" smtClean="0"/>
              <a:t>Score shared by team &amp; </a:t>
            </a: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one-third of phase total</a:t>
            </a:r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001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Sprint Grading Part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10 minutes: </a:t>
            </a:r>
            <a:r>
              <a:rPr lang="en-US" dirty="0" smtClean="0">
                <a:solidFill>
                  <a:schemeClr val="accent3"/>
                </a:solidFill>
              </a:rPr>
              <a:t>individual understanding of code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Individually answer question </a:t>
            </a:r>
            <a:r>
              <a:rPr lang="en-US" dirty="0"/>
              <a:t>on </a:t>
            </a:r>
            <a:r>
              <a:rPr lang="en-US" dirty="0" smtClean="0"/>
              <a:t>current </a:t>
            </a:r>
            <a:r>
              <a:rPr lang="en-US" dirty="0"/>
              <a:t>implementation</a:t>
            </a:r>
          </a:p>
          <a:p>
            <a:r>
              <a:rPr lang="en-US" dirty="0" smtClean="0"/>
              <a:t>Fundamental to </a:t>
            </a:r>
            <a:r>
              <a:rPr lang="en-US" dirty="0" smtClean="0">
                <a:solidFill>
                  <a:schemeClr val="accent3"/>
                </a:solidFill>
              </a:rPr>
              <a:t>Scrum is collective ownership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  <a:latin typeface="Comic Sans MS" panose="030F0702030302020204" pitchFamily="66" charset="0"/>
              </a:rPr>
              <a:t>"I did not work on that"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b="1" u="sng" dirty="0" smtClean="0"/>
              <a:t>un</a:t>
            </a:r>
            <a:r>
              <a:rPr lang="en-US" dirty="0" smtClean="0"/>
              <a:t>acceptable </a:t>
            </a:r>
            <a:r>
              <a:rPr lang="en-US" dirty="0"/>
              <a:t>response</a:t>
            </a:r>
            <a:endParaRPr lang="en-US" dirty="0" smtClean="0"/>
          </a:p>
          <a:p>
            <a:pPr lvl="1"/>
            <a:r>
              <a:rPr lang="en-US" dirty="0" smtClean="0"/>
              <a:t>Having notes or </a:t>
            </a:r>
            <a:r>
              <a:rPr lang="en-US" dirty="0" smtClean="0">
                <a:solidFill>
                  <a:schemeClr val="accent1"/>
                </a:solidFill>
              </a:rPr>
              <a:t>using documents in repo encouraged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Completeness of response </a:t>
            </a:r>
            <a:r>
              <a:rPr lang="en-US"/>
              <a:t>is </a:t>
            </a:r>
            <a:r>
              <a:rPr lang="en-US" smtClean="0"/>
              <a:t>26% </a:t>
            </a:r>
            <a:r>
              <a:rPr lang="en-US" dirty="0"/>
              <a:t>of phase total</a:t>
            </a:r>
          </a:p>
          <a:p>
            <a:pPr lvl="1"/>
            <a:r>
              <a:rPr lang="en-US" dirty="0" smtClean="0"/>
              <a:t>Last 8% of phase grade uses </a:t>
            </a:r>
            <a:r>
              <a:rPr lang="en-US" dirty="0" smtClean="0">
                <a:solidFill>
                  <a:schemeClr val="accent1"/>
                </a:solidFill>
              </a:rPr>
              <a:t>average from rest of team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3"/>
              </a:solidFill>
            </a:endParaRPr>
          </a:p>
          <a:p>
            <a:r>
              <a:rPr lang="en-US" b="1" dirty="0" smtClean="0">
                <a:solidFill>
                  <a:schemeClr val="accent3"/>
                </a:solidFill>
              </a:rPr>
              <a:t>Tell me </a:t>
            </a:r>
            <a:r>
              <a:rPr lang="en-US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EARLY </a:t>
            </a:r>
            <a:r>
              <a:rPr lang="en-US" b="1" dirty="0" smtClean="0">
                <a:solidFill>
                  <a:schemeClr val="accent3"/>
                </a:solidFill>
              </a:rPr>
              <a:t>when teammate not pulling weight</a:t>
            </a:r>
            <a:endParaRPr lang="en-US" b="1" dirty="0" smtClean="0"/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Grade will not suffer because teammate unwilling</a:t>
            </a:r>
            <a:endParaRPr 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237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6" name="Rectangle 6"/>
          <p:cNvSpPr>
            <a:spLocks noGrp="1" noChangeArrowheads="1"/>
          </p:cNvSpPr>
          <p:nvPr>
            <p:ph type="title"/>
          </p:nvPr>
        </p:nvSpPr>
        <p:spPr>
          <a:xfrm>
            <a:off x="612648" y="228600"/>
            <a:ext cx="8302752" cy="990600"/>
          </a:xfrm>
        </p:spPr>
        <p:txBody>
          <a:bodyPr>
            <a:normAutofit/>
          </a:bodyPr>
          <a:lstStyle/>
          <a:p>
            <a:r>
              <a:rPr lang="en-US"/>
              <a:t>Deliverable </a:t>
            </a:r>
            <a:r>
              <a:rPr lang="en-US" smtClean="0"/>
              <a:t>Generation</a:t>
            </a:r>
            <a:endParaRPr lang="en-US" dirty="0"/>
          </a:p>
        </p:txBody>
      </p:sp>
      <p:sp>
        <p:nvSpPr>
          <p:cNvPr id="133127" name="Rectangle 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Need ability </a:t>
            </a:r>
            <a:r>
              <a:rPr lang="en-US" dirty="0"/>
              <a:t>to </a:t>
            </a:r>
            <a:r>
              <a:rPr lang="en-US" dirty="0">
                <a:solidFill>
                  <a:schemeClr val="accent3"/>
                </a:solidFill>
              </a:rPr>
              <a:t>recreate </a:t>
            </a:r>
            <a:r>
              <a:rPr lang="en-US" dirty="0" smtClean="0">
                <a:solidFill>
                  <a:schemeClr val="accent3"/>
                </a:solidFill>
              </a:rPr>
              <a:t>all SCIs</a:t>
            </a:r>
            <a:endParaRPr lang="en-US" dirty="0">
              <a:solidFill>
                <a:schemeClr val="accent3"/>
              </a:solidFill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Any release or time </a:t>
            </a:r>
            <a:r>
              <a:rPr lang="en-US" dirty="0" smtClean="0"/>
              <a:t>should be able to be recreated</a:t>
            </a:r>
            <a:endParaRPr lang="en-US" dirty="0"/>
          </a:p>
          <a:p>
            <a:pPr lvl="1"/>
            <a:r>
              <a:rPr lang="en-US" dirty="0" smtClean="0"/>
              <a:t>Version control can do </a:t>
            </a:r>
            <a:r>
              <a:rPr lang="en-US" dirty="0" smtClean="0">
                <a:solidFill>
                  <a:schemeClr val="accent1"/>
                </a:solidFill>
              </a:rPr>
              <a:t>easy part of rolling back code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Tagging releases </a:t>
            </a:r>
            <a:r>
              <a:rPr lang="en-US" dirty="0" smtClean="0"/>
              <a:t>make this even easier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May </a:t>
            </a:r>
            <a:r>
              <a:rPr lang="en-US" dirty="0" smtClean="0"/>
              <a:t>need </a:t>
            </a:r>
            <a:r>
              <a:rPr lang="en-US" dirty="0" smtClean="0">
                <a:solidFill>
                  <a:schemeClr val="accent3"/>
                </a:solidFill>
              </a:rPr>
              <a:t>old compilers</a:t>
            </a:r>
            <a:r>
              <a:rPr lang="en-US" dirty="0">
                <a:solidFill>
                  <a:schemeClr val="accent3"/>
                </a:solidFill>
              </a:rPr>
              <a:t>, word processors, etc.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Harder to maintain </a:t>
            </a:r>
            <a:r>
              <a:rPr lang="en-US" dirty="0" smtClean="0"/>
              <a:t>than code</a:t>
            </a:r>
          </a:p>
          <a:p>
            <a:pPr lvl="1"/>
            <a:r>
              <a:rPr lang="en-US" dirty="0" smtClean="0"/>
              <a:t>Even worse problem is </a:t>
            </a:r>
            <a:r>
              <a:rPr lang="en-US" dirty="0" smtClean="0">
                <a:solidFill>
                  <a:schemeClr val="accent1"/>
                </a:solidFill>
              </a:rPr>
              <a:t>maintaining hardware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Linking software to hardware </a:t>
            </a:r>
            <a:r>
              <a:rPr lang="en-US" dirty="0" smtClean="0"/>
              <a:t>is also required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What happens when hardware outdated?</a:t>
            </a:r>
          </a:p>
        </p:txBody>
      </p:sp>
    </p:spTree>
    <p:extLst>
      <p:ext uri="{BB962C8B-B14F-4D97-AF65-F5344CB8AC3E}">
        <p14:creationId xmlns:p14="http://schemas.microsoft.com/office/powerpoint/2010/main" val="56720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Came From the 70s…</a:t>
            </a:r>
            <a:endParaRPr 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 cstate="print"/>
          <a:srcRect b="10358"/>
          <a:stretch>
            <a:fillRect/>
          </a:stretch>
        </p:blipFill>
        <p:spPr bwMode="auto">
          <a:xfrm>
            <a:off x="857224" y="1643050"/>
            <a:ext cx="7530022" cy="50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3554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Benefits</a:t>
            </a:r>
            <a:endParaRPr lang="en-US" dirty="0"/>
          </a:p>
        </p:txBody>
      </p:sp>
      <p:sp>
        <p:nvSpPr>
          <p:cNvPr id="112645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3"/>
                </a:solidFill>
              </a:rPr>
              <a:t>Reduces effort</a:t>
            </a:r>
            <a:r>
              <a:rPr lang="en-US" dirty="0"/>
              <a:t> managing &amp; implementing </a:t>
            </a:r>
            <a:r>
              <a:rPr lang="en-US" dirty="0" smtClean="0"/>
              <a:t>change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All changes can be </a:t>
            </a:r>
            <a:r>
              <a:rPr lang="en-US" dirty="0" smtClean="0">
                <a:solidFill>
                  <a:schemeClr val="accent1"/>
                </a:solidFill>
              </a:rPr>
              <a:t>placed in context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1"/>
                </a:solidFill>
              </a:rPr>
              <a:t>Easier to see logic </a:t>
            </a:r>
            <a:r>
              <a:rPr lang="en-US" dirty="0" smtClean="0"/>
              <a:t>behind changes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Software </a:t>
            </a:r>
            <a:r>
              <a:rPr lang="en-US" dirty="0">
                <a:solidFill>
                  <a:schemeClr val="accent3"/>
                </a:solidFill>
              </a:rPr>
              <a:t>integrity and </a:t>
            </a:r>
            <a:r>
              <a:rPr lang="en-US" dirty="0" smtClean="0">
                <a:solidFill>
                  <a:schemeClr val="accent3"/>
                </a:solidFill>
              </a:rPr>
              <a:t>security increased</a:t>
            </a:r>
            <a:endParaRPr lang="en-US" dirty="0">
              <a:solidFill>
                <a:schemeClr val="accent3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</a:rPr>
              <a:t>Improves quality</a:t>
            </a:r>
            <a:r>
              <a:rPr lang="en-US" dirty="0"/>
              <a:t> and </a:t>
            </a:r>
            <a:r>
              <a:rPr lang="en-US" dirty="0" smtClean="0"/>
              <a:t>reliability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Fired worker </a:t>
            </a:r>
            <a:r>
              <a:rPr lang="en-US" dirty="0" smtClean="0">
                <a:solidFill>
                  <a:schemeClr val="accent1"/>
                </a:solidFill>
              </a:rPr>
              <a:t>cannot hold project hostage</a:t>
            </a: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3"/>
                </a:solidFill>
              </a:rPr>
              <a:t>Generate information </a:t>
            </a:r>
            <a:r>
              <a:rPr lang="en-US" dirty="0"/>
              <a:t>about process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Improved </a:t>
            </a:r>
            <a:r>
              <a:rPr lang="en-US" dirty="0">
                <a:solidFill>
                  <a:schemeClr val="accent1"/>
                </a:solidFill>
              </a:rPr>
              <a:t>process &amp; team management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Software </a:t>
            </a:r>
            <a:r>
              <a:rPr lang="en-US" dirty="0"/>
              <a:t>development </a:t>
            </a:r>
            <a:r>
              <a:rPr lang="en-US" dirty="0" smtClean="0">
                <a:solidFill>
                  <a:schemeClr val="accent3"/>
                </a:solidFill>
              </a:rPr>
              <a:t>database automated</a:t>
            </a:r>
            <a:endParaRPr lang="en-US" dirty="0">
              <a:solidFill>
                <a:schemeClr val="accent3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1"/>
                </a:solidFill>
              </a:rPr>
              <a:t>Better </a:t>
            </a:r>
            <a:r>
              <a:rPr lang="en-US" dirty="0">
                <a:solidFill>
                  <a:schemeClr val="accent1"/>
                </a:solidFill>
              </a:rPr>
              <a:t>finger pointing </a:t>
            </a:r>
            <a:r>
              <a:rPr lang="en-US" dirty="0"/>
              <a:t>and/or saying “I told you so”</a:t>
            </a:r>
          </a:p>
        </p:txBody>
      </p:sp>
    </p:spTree>
    <p:extLst>
      <p:ext uri="{BB962C8B-B14F-4D97-AF65-F5344CB8AC3E}">
        <p14:creationId xmlns:p14="http://schemas.microsoft.com/office/powerpoint/2010/main" val="213283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079501"/>
          </a:xfrm>
        </p:spPr>
        <p:txBody>
          <a:bodyPr>
            <a:normAutofit/>
          </a:bodyPr>
          <a:lstStyle/>
          <a:p>
            <a:r>
              <a:rPr lang="en-US" dirty="0" smtClean="0"/>
              <a:t>What does </a:t>
            </a:r>
            <a:r>
              <a:rPr lang="en-US" dirty="0" err="1" smtClean="0">
                <a:solidFill>
                  <a:schemeClr val="accent3"/>
                </a:solidFill>
              </a:rPr>
              <a:t>git</a:t>
            </a:r>
            <a:r>
              <a:rPr lang="en-US" dirty="0" smtClean="0">
                <a:solidFill>
                  <a:schemeClr val="accent3"/>
                </a:solidFill>
              </a:rPr>
              <a:t> do for you?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Version control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3891A7"/>
                </a:solidFill>
              </a:rPr>
              <a:t>source control</a:t>
            </a:r>
          </a:p>
          <a:p>
            <a:pPr lvl="1"/>
            <a:r>
              <a:rPr lang="en-US" dirty="0" smtClean="0"/>
              <a:t>Codebase and </a:t>
            </a:r>
            <a:r>
              <a:rPr lang="en-US" dirty="0" smtClean="0">
                <a:solidFill>
                  <a:srgbClr val="3891A7"/>
                </a:solidFill>
              </a:rPr>
              <a:t>documents tracked and changes logged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Can “revert” changes </a:t>
            </a:r>
            <a:r>
              <a:rPr lang="en-US" dirty="0" smtClean="0"/>
              <a:t>– go back to a working version</a:t>
            </a:r>
          </a:p>
          <a:p>
            <a:pPr lvl="1"/>
            <a:r>
              <a:rPr lang="en-US" dirty="0" smtClean="0"/>
              <a:t>Invisibly create </a:t>
            </a:r>
            <a:r>
              <a:rPr lang="en-US" dirty="0" smtClean="0">
                <a:solidFill>
                  <a:srgbClr val="3891A7"/>
                </a:solidFill>
              </a:rPr>
              <a:t>branch in which riskier changes done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Cannot overwrite changes </a:t>
            </a:r>
            <a:r>
              <a:rPr lang="en-US" dirty="0" smtClean="0"/>
              <a:t>by warning of merge conflicts</a:t>
            </a:r>
            <a:endParaRPr lang="en-US" dirty="0"/>
          </a:p>
          <a:p>
            <a:r>
              <a:rPr lang="en-US" dirty="0" smtClean="0">
                <a:solidFill>
                  <a:schemeClr val="accent3"/>
                </a:solidFill>
              </a:rPr>
              <a:t>Why </a:t>
            </a:r>
            <a:r>
              <a:rPr lang="en-US" dirty="0" err="1" smtClean="0">
                <a:solidFill>
                  <a:schemeClr val="accent3"/>
                </a:solidFill>
              </a:rPr>
              <a:t>git</a:t>
            </a:r>
            <a:r>
              <a:rPr lang="en-US" dirty="0" smtClean="0">
                <a:solidFill>
                  <a:schemeClr val="accent3"/>
                </a:solidFill>
              </a:rPr>
              <a:t>?</a:t>
            </a:r>
          </a:p>
          <a:p>
            <a:pPr lvl="1"/>
            <a:r>
              <a:rPr lang="en-US" dirty="0" smtClean="0"/>
              <a:t>Very popular; </a:t>
            </a:r>
            <a:r>
              <a:rPr lang="en-US" dirty="0" smtClean="0">
                <a:solidFill>
                  <a:schemeClr val="accent1"/>
                </a:solidFill>
              </a:rPr>
              <a:t>among most common systems used 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Likely to use this </a:t>
            </a:r>
            <a:r>
              <a:rPr lang="en-US" dirty="0" smtClean="0"/>
              <a:t>when working in industry</a:t>
            </a:r>
          </a:p>
          <a:p>
            <a:pPr lvl="1"/>
            <a:r>
              <a:rPr lang="en-US" dirty="0" smtClean="0"/>
              <a:t>Cannot be the price – </a:t>
            </a:r>
            <a:r>
              <a:rPr lang="en-US" dirty="0" smtClean="0">
                <a:solidFill>
                  <a:srgbClr val="3891A7"/>
                </a:solidFill>
              </a:rPr>
              <a:t>open-source project is free</a:t>
            </a:r>
            <a:endParaRPr lang="en-US" dirty="0">
              <a:solidFill>
                <a:srgbClr val="3891A7"/>
              </a:solidFill>
            </a:endParaRPr>
          </a:p>
        </p:txBody>
      </p:sp>
      <p:pic>
        <p:nvPicPr>
          <p:cNvPr id="4" name="Picture 3" descr="Git-Logo-2Color.png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"/>
            <a:ext cx="2116836" cy="88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Distributed VC Works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77" y="1777895"/>
            <a:ext cx="6302423" cy="485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Courier New"/>
                <a:cs typeface="Courier New"/>
              </a:rPr>
              <a:t>git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Created by Linus Torvalds </a:t>
            </a:r>
            <a:r>
              <a:rPr lang="en-US" dirty="0" smtClean="0"/>
              <a:t>for Linux development</a:t>
            </a:r>
          </a:p>
          <a:p>
            <a:pPr lvl="1"/>
            <a:r>
              <a:rPr lang="en-US" dirty="0" smtClean="0"/>
              <a:t>Need was great and so </a:t>
            </a:r>
            <a:r>
              <a:rPr lang="en-US" dirty="0" smtClean="0">
                <a:solidFill>
                  <a:schemeClr val="accent1"/>
                </a:solidFill>
              </a:rPr>
              <a:t>joined by many kernel developers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Used by popular hosting services </a:t>
            </a:r>
            <a:r>
              <a:rPr lang="en-US" dirty="0"/>
              <a:t>because of </a:t>
            </a:r>
            <a:r>
              <a:rPr lang="en-US" dirty="0" smtClean="0"/>
              <a:t>stability</a:t>
            </a:r>
          </a:p>
          <a:p>
            <a:pPr lvl="1"/>
            <a:r>
              <a:rPr lang="en-US" dirty="0"/>
              <a:t>Since Linux changes are frequent, </a:t>
            </a:r>
            <a:r>
              <a:rPr lang="en-US" dirty="0" smtClean="0">
                <a:solidFill>
                  <a:schemeClr val="accent1"/>
                </a:solidFill>
              </a:rPr>
              <a:t>speed emphasized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Name meaningless </a:t>
            </a:r>
            <a:r>
              <a:rPr lang="en-US" dirty="0"/>
              <a:t>(Linus suggests multiple possibilities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Main repository </a:t>
            </a:r>
            <a:r>
              <a:rPr lang="en-US" dirty="0" smtClean="0">
                <a:solidFill>
                  <a:schemeClr val="accent3"/>
                </a:solidFill>
              </a:rPr>
              <a:t>hosted on remote server</a:t>
            </a:r>
          </a:p>
          <a:p>
            <a:r>
              <a:rPr lang="en-US" dirty="0" smtClean="0">
                <a:solidFill>
                  <a:srgbClr val="C32D2E"/>
                </a:solidFill>
              </a:rPr>
              <a:t>Users keep local copies </a:t>
            </a:r>
            <a:r>
              <a:rPr lang="en-US" dirty="0" smtClean="0"/>
              <a:t>into which only they commit</a:t>
            </a:r>
          </a:p>
          <a:p>
            <a:pPr lvl="1"/>
            <a:r>
              <a:rPr lang="en-US" dirty="0" smtClean="0"/>
              <a:t>Provides tolerance, since </a:t>
            </a:r>
            <a:r>
              <a:rPr lang="en-US" dirty="0" smtClean="0">
                <a:solidFill>
                  <a:schemeClr val="accent1"/>
                </a:solidFill>
              </a:rPr>
              <a:t>local changes do not pollute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Allows local experiments</a:t>
            </a:r>
            <a:r>
              <a:rPr lang="en-US" dirty="0" smtClean="0"/>
              <a:t>, can fall back to remove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6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sz="3200" b="1" dirty="0" smtClean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Bob writes a bug </a:t>
            </a:r>
            <a:r>
              <a:rPr lang="en-US" sz="3200" dirty="0" smtClean="0"/>
              <a:t>just </a:t>
            </a:r>
            <a:r>
              <a:rPr lang="en-US" sz="3200" dirty="0"/>
              <a:t>before </a:t>
            </a:r>
            <a:r>
              <a:rPr lang="en-US" sz="3200" dirty="0" smtClean="0"/>
              <a:t>a big release</a:t>
            </a:r>
          </a:p>
          <a:p>
            <a:r>
              <a:rPr lang="en-US" dirty="0" smtClean="0"/>
              <a:t>Result of this bug </a:t>
            </a:r>
            <a:r>
              <a:rPr lang="en-US" dirty="0" smtClean="0">
                <a:solidFill>
                  <a:schemeClr val="accent3"/>
                </a:solidFill>
              </a:rPr>
              <a:t>without good version control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Bug gets into codebase </a:t>
            </a:r>
            <a:r>
              <a:rPr lang="en-US" dirty="0" smtClean="0"/>
              <a:t>since no way to catch it</a:t>
            </a:r>
          </a:p>
          <a:p>
            <a:pPr lvl="1"/>
            <a:r>
              <a:rPr lang="en-US" dirty="0" smtClean="0"/>
              <a:t>Client finds bug and </a:t>
            </a:r>
            <a:r>
              <a:rPr lang="en-US" dirty="0" smtClean="0">
                <a:solidFill>
                  <a:schemeClr val="accent1"/>
                </a:solidFill>
              </a:rPr>
              <a:t>complains about Bob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Bob has a cold winter </a:t>
            </a:r>
            <a:r>
              <a:rPr lang="en-US" dirty="0" smtClean="0"/>
              <a:t>avoiding wolves in the outdoors</a:t>
            </a:r>
          </a:p>
          <a:p>
            <a:r>
              <a:rPr lang="en-US" dirty="0" smtClean="0"/>
              <a:t>Result of this bug </a:t>
            </a:r>
            <a:r>
              <a:rPr lang="en-US" dirty="0" smtClean="0">
                <a:solidFill>
                  <a:schemeClr val="accent3"/>
                </a:solidFill>
              </a:rPr>
              <a:t>with proper version control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Bob tries to push bug </a:t>
            </a:r>
            <a:r>
              <a:rPr lang="en-US" dirty="0" smtClean="0"/>
              <a:t>from local </a:t>
            </a:r>
            <a:r>
              <a:rPr lang="en-US" smtClean="0"/>
              <a:t>to remote </a:t>
            </a:r>
            <a:r>
              <a:rPr lang="en-US" dirty="0" smtClean="0"/>
              <a:t>repo</a:t>
            </a:r>
          </a:p>
          <a:p>
            <a:pPr lvl="1"/>
            <a:r>
              <a:rPr lang="en-US" dirty="0" smtClean="0"/>
              <a:t>Push triggers checks and </a:t>
            </a:r>
            <a:r>
              <a:rPr lang="en-US" dirty="0" smtClean="0">
                <a:solidFill>
                  <a:srgbClr val="3891A7"/>
                </a:solidFill>
              </a:rPr>
              <a:t>team member notices bug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Remote repo reverted </a:t>
            </a:r>
            <a:r>
              <a:rPr lang="en-US" dirty="0" smtClean="0"/>
              <a:t>to before Bob’s mistake</a:t>
            </a:r>
          </a:p>
          <a:p>
            <a:pPr lvl="1"/>
            <a:r>
              <a:rPr lang="en-US" dirty="0" smtClean="0"/>
              <a:t>Program is not buggy &amp; </a:t>
            </a:r>
            <a:r>
              <a:rPr lang="en-US" dirty="0" smtClean="0">
                <a:solidFill>
                  <a:srgbClr val="3891A7"/>
                </a:solidFill>
              </a:rPr>
              <a:t>Bob keeps his job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702" t="29701" r="42536" b="8406"/>
          <a:stretch/>
        </p:blipFill>
        <p:spPr>
          <a:xfrm>
            <a:off x="3657600" y="76200"/>
            <a:ext cx="1066800" cy="110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7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Happens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1643050"/>
            <a:ext cx="6786610" cy="508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0357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5" name="Content Placeholder 4">
            <a:hlinkClick r:id="rId2"/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57" y="1600200"/>
            <a:ext cx="8151581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3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</a:t>
            </a:r>
            <a:r>
              <a:rPr lang="en-US" b="1" dirty="0" err="1" smtClean="0">
                <a:latin typeface="Courier New"/>
                <a:cs typeface="Courier New"/>
              </a:rPr>
              <a:t>git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759952" cy="5105400"/>
          </a:xfrm>
        </p:spPr>
        <p:txBody>
          <a:bodyPr>
            <a:noAutofit/>
          </a:bodyPr>
          <a:lstStyle/>
          <a:p>
            <a:r>
              <a:rPr lang="en-US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git</a:t>
            </a:r>
            <a:r>
              <a:rPr lang="en-US" b="1" dirty="0" smtClean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init</a:t>
            </a:r>
            <a:endParaRPr lang="en-US" b="1" dirty="0" smtClean="0">
              <a:solidFill>
                <a:srgbClr val="660066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Creates a new repository </a:t>
            </a:r>
            <a:r>
              <a:rPr lang="en-US" dirty="0" smtClean="0"/>
              <a:t>&amp; allows use as remote repo</a:t>
            </a:r>
          </a:p>
          <a:p>
            <a:r>
              <a:rPr lang="en-US" b="1" dirty="0" err="1">
                <a:solidFill>
                  <a:srgbClr val="660066"/>
                </a:solidFill>
                <a:latin typeface="Courier New"/>
                <a:cs typeface="Courier New"/>
              </a:rPr>
              <a:t>git</a:t>
            </a:r>
            <a:r>
              <a:rPr lang="en-US" b="1" dirty="0">
                <a:solidFill>
                  <a:srgbClr val="660066"/>
                </a:solidFill>
                <a:latin typeface="Courier New"/>
                <a:cs typeface="Courier New"/>
              </a:rPr>
              <a:t> clone</a:t>
            </a:r>
          </a:p>
          <a:p>
            <a:pPr lvl="1"/>
            <a:r>
              <a:rPr lang="en-US" dirty="0" smtClean="0"/>
              <a:t>Sets up a </a:t>
            </a:r>
            <a:r>
              <a:rPr lang="en-US" dirty="0" smtClean="0">
                <a:solidFill>
                  <a:srgbClr val="3891A7"/>
                </a:solidFill>
              </a:rPr>
              <a:t>local repo be copy of (existing) remote repo</a:t>
            </a:r>
          </a:p>
          <a:p>
            <a:r>
              <a:rPr lang="en-US" b="1" dirty="0" err="1">
                <a:solidFill>
                  <a:srgbClr val="660066"/>
                </a:solidFill>
                <a:latin typeface="Courier New"/>
                <a:cs typeface="Courier New"/>
              </a:rPr>
              <a:t>git</a:t>
            </a:r>
            <a:r>
              <a:rPr lang="en-US" b="1" dirty="0">
                <a:solidFill>
                  <a:srgbClr val="660066"/>
                </a:solidFill>
                <a:latin typeface="Courier New"/>
                <a:cs typeface="Courier New"/>
              </a:rPr>
              <a:t> push</a:t>
            </a:r>
          </a:p>
          <a:p>
            <a:pPr lvl="1"/>
            <a:r>
              <a:rPr lang="en-US" dirty="0">
                <a:solidFill>
                  <a:srgbClr val="3891A7"/>
                </a:solidFill>
              </a:rPr>
              <a:t>Updates </a:t>
            </a:r>
            <a:r>
              <a:rPr lang="en-US" dirty="0" smtClean="0">
                <a:solidFill>
                  <a:srgbClr val="3891A7"/>
                </a:solidFill>
              </a:rPr>
              <a:t>remote repo</a:t>
            </a:r>
            <a:r>
              <a:rPr lang="en-US" dirty="0" smtClean="0"/>
              <a:t> with saved local changes</a:t>
            </a:r>
            <a:endParaRPr lang="en-US" dirty="0"/>
          </a:p>
          <a:p>
            <a:r>
              <a:rPr lang="en-US" b="1" dirty="0" err="1">
                <a:solidFill>
                  <a:srgbClr val="660066"/>
                </a:solidFill>
                <a:latin typeface="Courier New"/>
                <a:cs typeface="Courier New"/>
              </a:rPr>
              <a:t>git</a:t>
            </a:r>
            <a:r>
              <a:rPr lang="en-US" b="1" dirty="0">
                <a:solidFill>
                  <a:srgbClr val="660066"/>
                </a:solidFill>
                <a:latin typeface="Courier New"/>
                <a:cs typeface="Courier New"/>
              </a:rPr>
              <a:t> pull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Updates files with changes </a:t>
            </a:r>
            <a:r>
              <a:rPr lang="en-US" dirty="0" smtClean="0"/>
              <a:t>on remote repo</a:t>
            </a:r>
          </a:p>
          <a:p>
            <a:pPr lvl="1"/>
            <a:r>
              <a:rPr lang="en-US" dirty="0" smtClean="0"/>
              <a:t>Local changes </a:t>
            </a:r>
            <a:r>
              <a:rPr lang="en-US" dirty="0" smtClean="0">
                <a:solidFill>
                  <a:srgbClr val="3891A7"/>
                </a:solidFill>
              </a:rPr>
              <a:t>guaranteed to not be overwritten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Must complete before </a:t>
            </a:r>
            <a:r>
              <a:rPr lang="en-US" b="1" dirty="0" smtClean="0">
                <a:solidFill>
                  <a:srgbClr val="3891A7"/>
                </a:solidFill>
                <a:latin typeface="Courier New"/>
                <a:cs typeface="Courier New"/>
              </a:rPr>
              <a:t>push</a:t>
            </a:r>
            <a:r>
              <a:rPr lang="en-US" dirty="0" smtClean="0">
                <a:solidFill>
                  <a:srgbClr val="3891A7"/>
                </a:solidFill>
              </a:rPr>
              <a:t> command </a:t>
            </a:r>
            <a:r>
              <a:rPr lang="en-US" dirty="0"/>
              <a:t>allowed to </a:t>
            </a:r>
            <a:r>
              <a:rPr lang="en-US" dirty="0" smtClean="0"/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3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often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/>
          <a:lstStyle/>
          <a:p>
            <a:r>
              <a:rPr lang="en-US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git</a:t>
            </a:r>
            <a:r>
              <a:rPr lang="en-US" b="1" dirty="0" smtClean="0">
                <a:solidFill>
                  <a:srgbClr val="660066"/>
                </a:solidFill>
                <a:latin typeface="Courier New"/>
                <a:cs typeface="Courier New"/>
              </a:rPr>
              <a:t> pull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requests can </a:t>
            </a:r>
            <a:r>
              <a:rPr lang="en-US" dirty="0" smtClean="0">
                <a:solidFill>
                  <a:srgbClr val="C32D2E"/>
                </a:solidFill>
              </a:rPr>
              <a:t>create merge conflicts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Local &amp; remote changes </a:t>
            </a:r>
            <a:r>
              <a:rPr lang="en-US" dirty="0" smtClean="0"/>
              <a:t>prevent automated merger</a:t>
            </a:r>
          </a:p>
          <a:p>
            <a:pPr lvl="1"/>
            <a:r>
              <a:rPr lang="en-US" dirty="0" smtClean="0"/>
              <a:t>Not just change to same file; </a:t>
            </a:r>
            <a:r>
              <a:rPr lang="en-US" dirty="0" smtClean="0">
                <a:solidFill>
                  <a:srgbClr val="3891A7"/>
                </a:solidFill>
              </a:rPr>
              <a:t>must be on same line</a:t>
            </a:r>
          </a:p>
          <a:p>
            <a:pPr lvl="1"/>
            <a:r>
              <a:rPr lang="en-US" b="1" dirty="0" smtClean="0">
                <a:solidFill>
                  <a:srgbClr val="FF66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Do your best to avoid this</a:t>
            </a:r>
            <a:r>
              <a:rPr lang="en-US" dirty="0" smtClean="0"/>
              <a:t>; really painful to solve</a:t>
            </a:r>
            <a:endParaRPr lang="en-US" dirty="0"/>
          </a:p>
          <a:p>
            <a:pPr lvl="1"/>
            <a:r>
              <a:rPr lang="en-US" dirty="0" smtClean="0"/>
              <a:t>No easy solution – </a:t>
            </a:r>
            <a:r>
              <a:rPr lang="en-US" dirty="0" smtClean="0">
                <a:solidFill>
                  <a:srgbClr val="3891A7"/>
                </a:solidFill>
              </a:rPr>
              <a:t>need </a:t>
            </a:r>
            <a:r>
              <a:rPr lang="en-US" dirty="0">
                <a:solidFill>
                  <a:srgbClr val="3891A7"/>
                </a:solidFill>
              </a:rPr>
              <a:t>to make changes manually </a:t>
            </a:r>
            <a:endParaRPr lang="en-US" dirty="0" smtClean="0">
              <a:solidFill>
                <a:srgbClr val="3891A7"/>
              </a:solidFill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Manual override needed for </a:t>
            </a:r>
            <a:r>
              <a:rPr lang="en-US" b="1" dirty="0" err="1" smtClean="0">
                <a:solidFill>
                  <a:schemeClr val="accent1"/>
                </a:solidFill>
                <a:latin typeface="Courier New"/>
                <a:cs typeface="Courier New"/>
              </a:rPr>
              <a:t>git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to move forward</a:t>
            </a:r>
          </a:p>
          <a:p>
            <a:pPr lvl="1"/>
            <a:endParaRPr lang="en-US" dirty="0"/>
          </a:p>
          <a:p>
            <a:r>
              <a:rPr lang="en-US" dirty="0" smtClean="0"/>
              <a:t>Communication helps, </a:t>
            </a:r>
            <a:r>
              <a:rPr lang="en-US" b="1" cap="small" dirty="0" smtClean="0"/>
              <a:t>but</a:t>
            </a:r>
            <a:r>
              <a:rPr lang="en-US" cap="small" dirty="0" smtClean="0"/>
              <a:t> </a:t>
            </a:r>
            <a:r>
              <a:rPr lang="en-US" b="1" cap="small" dirty="0" smtClean="0">
                <a:solidFill>
                  <a:srgbClr val="660066"/>
                </a:solidFill>
                <a:latin typeface="Courier New"/>
                <a:cs typeface="Courier New"/>
              </a:rPr>
              <a:t>pull</a:t>
            </a:r>
            <a:r>
              <a:rPr lang="en-US" b="1" cap="small" dirty="0" smtClean="0">
                <a:solidFill>
                  <a:srgbClr val="660066"/>
                </a:solidFill>
              </a:rPr>
              <a:t> </a:t>
            </a:r>
            <a:r>
              <a:rPr lang="en-US" b="1" cap="small" dirty="0" smtClean="0"/>
              <a:t>early and often!</a:t>
            </a:r>
            <a:endParaRPr lang="en-US" cap="small" dirty="0"/>
          </a:p>
        </p:txBody>
      </p:sp>
    </p:spTree>
    <p:extLst>
      <p:ext uri="{BB962C8B-B14F-4D97-AF65-F5344CB8AC3E}">
        <p14:creationId xmlns:p14="http://schemas.microsoft.com/office/powerpoint/2010/main" val="74321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</a:t>
            </a:r>
            <a:r>
              <a:rPr lang="en-US" b="1" dirty="0" err="1">
                <a:latin typeface="Courier New"/>
                <a:cs typeface="Courier New"/>
              </a:rPr>
              <a:t>git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5027316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git</a:t>
            </a:r>
            <a:r>
              <a:rPr lang="en-US" b="1" dirty="0" smtClean="0">
                <a:solidFill>
                  <a:srgbClr val="660066"/>
                </a:solidFill>
                <a:latin typeface="Courier New"/>
                <a:cs typeface="Courier New"/>
              </a:rPr>
              <a:t> commit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Saves all changes to local </a:t>
            </a:r>
            <a:r>
              <a:rPr lang="en-US" dirty="0" smtClean="0"/>
              <a:t>repo</a:t>
            </a:r>
          </a:p>
          <a:p>
            <a:pPr lvl="1"/>
            <a:r>
              <a:rPr lang="en-US" dirty="0" smtClean="0"/>
              <a:t>Process used to </a:t>
            </a:r>
            <a:r>
              <a:rPr lang="en-US" dirty="0" smtClean="0">
                <a:solidFill>
                  <a:srgbClr val="3891A7"/>
                </a:solidFill>
              </a:rPr>
              <a:t>add files to local repo completed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Does NOT touch remote repo</a:t>
            </a:r>
            <a:r>
              <a:rPr lang="en-US" dirty="0" smtClean="0"/>
              <a:t>; only local changed</a:t>
            </a:r>
            <a:endParaRPr lang="en-US" dirty="0" smtClean="0">
              <a:solidFill>
                <a:srgbClr val="3891A7"/>
              </a:solidFill>
            </a:endParaRPr>
          </a:p>
          <a:p>
            <a:r>
              <a:rPr lang="en-US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git</a:t>
            </a:r>
            <a:r>
              <a:rPr lang="en-US" b="1" dirty="0" smtClean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rgbClr val="660066"/>
                </a:solidFill>
                <a:latin typeface="Courier New"/>
                <a:cs typeface="Courier New"/>
              </a:rPr>
              <a:t>add</a:t>
            </a:r>
          </a:p>
          <a:p>
            <a:pPr lvl="1"/>
            <a:r>
              <a:rPr lang="en-US" dirty="0"/>
              <a:t>Prepares </a:t>
            </a:r>
            <a:r>
              <a:rPr lang="en-US" dirty="0" smtClean="0"/>
              <a:t>to </a:t>
            </a:r>
            <a:r>
              <a:rPr lang="en-US" dirty="0" smtClean="0">
                <a:solidFill>
                  <a:schemeClr val="accent1"/>
                </a:solidFill>
              </a:rPr>
              <a:t>add file to local repo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Needs commit to complete </a:t>
            </a:r>
            <a:r>
              <a:rPr lang="en-US" dirty="0"/>
              <a:t>this </a:t>
            </a:r>
            <a:r>
              <a:rPr lang="en-US" dirty="0" smtClean="0"/>
              <a:t>process</a:t>
            </a:r>
          </a:p>
          <a:p>
            <a:pPr lvl="1"/>
            <a:r>
              <a:rPr lang="en-US" dirty="0"/>
              <a:t>Only local repo changed; </a:t>
            </a:r>
            <a:r>
              <a:rPr lang="en-US" dirty="0" smtClean="0">
                <a:solidFill>
                  <a:srgbClr val="3891A7"/>
                </a:solidFill>
              </a:rPr>
              <a:t>does </a:t>
            </a:r>
            <a:r>
              <a:rPr lang="en-US" dirty="0">
                <a:solidFill>
                  <a:srgbClr val="3891A7"/>
                </a:solidFill>
              </a:rPr>
              <a:t>NOT touch remote </a:t>
            </a:r>
            <a:r>
              <a:rPr lang="en-US" dirty="0" smtClean="0">
                <a:solidFill>
                  <a:srgbClr val="3891A7"/>
                </a:solidFill>
              </a:rPr>
              <a:t>repo</a:t>
            </a:r>
            <a:endParaRPr lang="en-US" dirty="0">
              <a:solidFill>
                <a:srgbClr val="3891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5105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Many different conventions</a:t>
            </a:r>
          </a:p>
          <a:p>
            <a:pPr lvl="1"/>
            <a:r>
              <a:rPr lang="en-US" dirty="0" smtClean="0"/>
              <a:t>All (but yours) sucks; </a:t>
            </a:r>
            <a:r>
              <a:rPr lang="en-US" dirty="0" smtClean="0">
                <a:solidFill>
                  <a:schemeClr val="accent1"/>
                </a:solidFill>
              </a:rPr>
              <a:t>choose who gets to complain</a:t>
            </a:r>
          </a:p>
          <a:p>
            <a:r>
              <a:rPr lang="en-US" dirty="0" smtClean="0">
                <a:solidFill>
                  <a:srgbClr val="C32D2E"/>
                </a:solidFill>
              </a:rPr>
              <a:t>Make messages meaningful </a:t>
            </a:r>
            <a:r>
              <a:rPr lang="en-US" dirty="0" smtClean="0"/>
              <a:t>and descriptive</a:t>
            </a:r>
          </a:p>
          <a:p>
            <a:pPr lvl="1"/>
            <a:r>
              <a:rPr lang="en-US" dirty="0" smtClean="0"/>
              <a:t>You will be </a:t>
            </a:r>
            <a:r>
              <a:rPr lang="en-US" dirty="0" smtClean="0">
                <a:solidFill>
                  <a:schemeClr val="accent1"/>
                </a:solidFill>
              </a:rPr>
              <a:t>thanked by your future self &amp; contributors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Critical for bigger projects </a:t>
            </a:r>
            <a:r>
              <a:rPr lang="en-US" dirty="0" smtClean="0"/>
              <a:t>since vital history of work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114800"/>
            <a:ext cx="4572000" cy="26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0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Have Too Much Time</a:t>
            </a:r>
            <a:endParaRPr lang="en-US" dirty="0"/>
          </a:p>
        </p:txBody>
      </p:sp>
      <p:pic>
        <p:nvPicPr>
          <p:cNvPr id="5" name="Content Placeholder 4" descr="Screen Shot 2014-09-10 at 8.45.53 PM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4" b="-1525"/>
          <a:stretch/>
        </p:blipFill>
        <p:spPr>
          <a:xfrm>
            <a:off x="611560" y="1628800"/>
            <a:ext cx="5888530" cy="1656184"/>
          </a:xfrm>
          <a:ln>
            <a:solidFill>
              <a:schemeClr val="tx1"/>
            </a:solidFill>
          </a:ln>
        </p:spPr>
      </p:pic>
      <p:pic>
        <p:nvPicPr>
          <p:cNvPr id="6" name="Picture 5" descr="Screen Shot 2014-09-10 at 8.47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924944"/>
            <a:ext cx="5904656" cy="163495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 descr="Screen Shot 2014-09-10 at 8.48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51" y="4221088"/>
            <a:ext cx="5993241" cy="165618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78038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 smtClean="0"/>
              <a:t> 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/>
          <a:lstStyle/>
          <a:p>
            <a:r>
              <a:rPr lang="en-US" dirty="0" smtClean="0"/>
              <a:t>Useful if </a:t>
            </a:r>
            <a:r>
              <a:rPr lang="en-US" dirty="0" smtClean="0">
                <a:solidFill>
                  <a:schemeClr val="accent3"/>
                </a:solidFill>
              </a:rPr>
              <a:t>adding feature, refactoring code, debugging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Want all benefits of version control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as you develop code</a:t>
            </a:r>
          </a:p>
          <a:p>
            <a:pPr lvl="1"/>
            <a:r>
              <a:rPr lang="en-US" dirty="0" smtClean="0"/>
              <a:t>Once changes complete, </a:t>
            </a:r>
            <a:r>
              <a:rPr lang="en-US" dirty="0" smtClean="0">
                <a:solidFill>
                  <a:schemeClr val="accent1"/>
                </a:solidFill>
              </a:rPr>
              <a:t>need to push changes back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Want any updates &amp; limit conflicts </a:t>
            </a:r>
            <a:r>
              <a:rPr lang="en-US" dirty="0" smtClean="0"/>
              <a:t>for later push</a:t>
            </a:r>
          </a:p>
          <a:p>
            <a:pPr lvl="1"/>
            <a:r>
              <a:rPr lang="en-US" dirty="0" smtClean="0"/>
              <a:t>You half-completed code </a:t>
            </a:r>
            <a:r>
              <a:rPr lang="en-US" dirty="0" smtClean="0">
                <a:solidFill>
                  <a:schemeClr val="accent1"/>
                </a:solidFill>
              </a:rPr>
              <a:t>should not pollute colleagues</a:t>
            </a:r>
          </a:p>
          <a:p>
            <a:endParaRPr lang="en-US" dirty="0" smtClean="0"/>
          </a:p>
          <a:p>
            <a:r>
              <a:rPr lang="en-US" b="1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 smtClean="0">
                <a:solidFill>
                  <a:schemeClr val="accent3"/>
                </a:solidFill>
              </a:rPr>
              <a:t> includes branching</a:t>
            </a:r>
            <a:r>
              <a:rPr lang="en-US" dirty="0" smtClean="0"/>
              <a:t> options for just these cases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(As with most of this work, also true for other systems)</a:t>
            </a:r>
          </a:p>
        </p:txBody>
      </p:sp>
    </p:spTree>
    <p:extLst>
      <p:ext uri="{BB962C8B-B14F-4D97-AF65-F5344CB8AC3E}">
        <p14:creationId xmlns:p14="http://schemas.microsoft.com/office/powerpoint/2010/main" val="20160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Without 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54426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Susan busy fixing </a:t>
            </a:r>
            <a:r>
              <a:rPr lang="en-US" dirty="0" smtClean="0"/>
              <a:t>backend of system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Overhaul optimizes code </a:t>
            </a:r>
            <a:r>
              <a:rPr lang="en-US" dirty="0" smtClean="0"/>
              <a:t>&amp; improves performance…</a:t>
            </a:r>
          </a:p>
          <a:p>
            <a:pPr lvl="1"/>
            <a:r>
              <a:rPr lang="en-US" dirty="0" smtClean="0"/>
              <a:t>… or it will </a:t>
            </a:r>
            <a:r>
              <a:rPr lang="en-US" dirty="0" smtClean="0">
                <a:solidFill>
                  <a:schemeClr val="accent1"/>
                </a:solidFill>
              </a:rPr>
              <a:t>once Susan completes this work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May first make system unstable </a:t>
            </a:r>
            <a:r>
              <a:rPr lang="en-US" dirty="0" smtClean="0"/>
              <a:t>(or worse) until done</a:t>
            </a:r>
          </a:p>
          <a:p>
            <a:pPr lvl="1"/>
            <a:r>
              <a:rPr lang="en-US" dirty="0" smtClean="0"/>
              <a:t>Major task takes weeks, </a:t>
            </a:r>
            <a:r>
              <a:rPr lang="en-US" dirty="0" smtClean="0">
                <a:solidFill>
                  <a:schemeClr val="accent1"/>
                </a:solidFill>
              </a:rPr>
              <a:t>so </a:t>
            </a:r>
            <a:r>
              <a:rPr lang="en-US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lang="en-US" dirty="0" smtClean="0">
                <a:solidFill>
                  <a:schemeClr val="accent1"/>
                </a:solidFill>
              </a:rPr>
              <a:t>es to avoid losing work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John tinkering on frontend </a:t>
            </a:r>
            <a:r>
              <a:rPr lang="en-US" dirty="0" smtClean="0"/>
              <a:t>making cosmetic changes</a:t>
            </a:r>
          </a:p>
          <a:p>
            <a:pPr lvl="1"/>
            <a:r>
              <a:rPr lang="en-US" dirty="0" smtClean="0"/>
              <a:t>But gets Susan's code in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pull</a:t>
            </a:r>
            <a:r>
              <a:rPr lang="en-US" dirty="0" smtClean="0"/>
              <a:t> &amp; </a:t>
            </a:r>
            <a:r>
              <a:rPr lang="en-US" dirty="0" smtClean="0">
                <a:solidFill>
                  <a:schemeClr val="accent1"/>
                </a:solidFill>
              </a:rPr>
              <a:t>sees new side effects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Assumes he caused changes </a:t>
            </a:r>
            <a:r>
              <a:rPr lang="en-US" dirty="0" smtClean="0"/>
              <a:t>and starts looking for bugs</a:t>
            </a:r>
          </a:p>
          <a:p>
            <a:pPr lvl="1"/>
            <a:r>
              <a:rPr lang="en-US" dirty="0" smtClean="0"/>
              <a:t>Experience is of </a:t>
            </a:r>
            <a:r>
              <a:rPr lang="en-US" dirty="0" smtClean="0">
                <a:solidFill>
                  <a:schemeClr val="accent1"/>
                </a:solidFill>
              </a:rPr>
              <a:t>bugs which appear &amp; get fixed randomly</a:t>
            </a:r>
          </a:p>
        </p:txBody>
      </p:sp>
    </p:spTree>
    <p:extLst>
      <p:ext uri="{BB962C8B-B14F-4D97-AF65-F5344CB8AC3E}">
        <p14:creationId xmlns:p14="http://schemas.microsoft.com/office/powerpoint/2010/main" val="74427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Without 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54426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Susan busy fixing </a:t>
            </a:r>
            <a:r>
              <a:rPr lang="en-US" dirty="0" smtClean="0"/>
              <a:t>backend of system</a:t>
            </a:r>
          </a:p>
          <a:p>
            <a:pPr lvl="1"/>
            <a:r>
              <a:rPr lang="en-US" dirty="0" smtClean="0"/>
              <a:t>Improves performance, but </a:t>
            </a:r>
            <a:r>
              <a:rPr lang="en-US" dirty="0" smtClean="0">
                <a:solidFill>
                  <a:schemeClr val="accent1"/>
                </a:solidFill>
              </a:rPr>
              <a:t>only once complete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John tinkering on frontend </a:t>
            </a:r>
            <a:r>
              <a:rPr lang="en-US" dirty="0" smtClean="0"/>
              <a:t>making cosmetic changes</a:t>
            </a:r>
          </a:p>
          <a:p>
            <a:pPr lvl="1"/>
            <a:r>
              <a:rPr lang="en-US" dirty="0" smtClean="0"/>
              <a:t>Sees system and </a:t>
            </a:r>
            <a:r>
              <a:rPr lang="en-US" dirty="0" smtClean="0">
                <a:solidFill>
                  <a:schemeClr val="accent1"/>
                </a:solidFill>
              </a:rPr>
              <a:t>tries to associate his changes with bugs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581400"/>
            <a:ext cx="6477000" cy="323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Without 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02919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Huge argument about </a:t>
            </a:r>
            <a:r>
              <a:rPr lang="en-US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lang="en-US" dirty="0" smtClean="0">
                <a:solidFill>
                  <a:schemeClr val="accent3"/>
                </a:solidFill>
              </a:rPr>
              <a:t>ing</a:t>
            </a:r>
            <a:r>
              <a:rPr lang="en-US" dirty="0" smtClean="0"/>
              <a:t> incomplete code</a:t>
            </a:r>
          </a:p>
          <a:p>
            <a:pPr lvl="1"/>
            <a:r>
              <a:rPr lang="en-US" dirty="0" smtClean="0"/>
              <a:t>Most tempting &amp; </a:t>
            </a:r>
            <a:r>
              <a:rPr lang="en-US" dirty="0" smtClean="0">
                <a:solidFill>
                  <a:schemeClr val="accent1"/>
                </a:solidFill>
              </a:rPr>
              <a:t>easiest solution reached: JUST WAIT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Keep code local until complete</a:t>
            </a:r>
            <a:r>
              <a:rPr lang="en-US" dirty="0" smtClean="0"/>
              <a:t> so nobody else sees errors</a:t>
            </a:r>
          </a:p>
          <a:p>
            <a:pPr lvl="1"/>
            <a:r>
              <a:rPr lang="en-US" dirty="0" smtClean="0"/>
              <a:t>Works great in short term; </a:t>
            </a:r>
            <a:r>
              <a:rPr lang="en-US" dirty="0" smtClean="0">
                <a:solidFill>
                  <a:schemeClr val="accent1"/>
                </a:solidFill>
              </a:rPr>
              <a:t>John and Susan both happy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Final work </a:t>
            </a:r>
            <a:r>
              <a:rPr lang="en-US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lang="en-US" dirty="0" smtClean="0">
                <a:solidFill>
                  <a:schemeClr val="accent1"/>
                </a:solidFill>
              </a:rPr>
              <a:t>ed </a:t>
            </a:r>
            <a:r>
              <a:rPr lang="en-US" dirty="0"/>
              <a:t>&amp; </a:t>
            </a:r>
            <a:r>
              <a:rPr lang="en-US" dirty="0" smtClean="0"/>
              <a:t>everyone </a:t>
            </a:r>
            <a:r>
              <a:rPr lang="en-US" dirty="0"/>
              <a:t>is more productive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5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1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Bersoff’s</a:t>
            </a:r>
            <a:r>
              <a:rPr lang="en-US" dirty="0" smtClean="0"/>
              <a:t> “First Law”</a:t>
            </a:r>
            <a:endParaRPr lang="en-US" dirty="0"/>
          </a:p>
        </p:txBody>
      </p:sp>
      <p:sp>
        <p:nvSpPr>
          <p:cNvPr id="98312" name="Rectangle 8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r>
              <a:rPr lang="en-US" sz="4800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No matter where you are </a:t>
            </a:r>
            <a:r>
              <a:rPr lang="en-US" sz="4800" dirty="0" smtClean="0"/>
              <a:t>in</a:t>
            </a:r>
          </a:p>
          <a:p>
            <a:pPr algn="ctr">
              <a:buNone/>
            </a:pPr>
            <a:r>
              <a:rPr lang="en-US" sz="4800" dirty="0" smtClean="0"/>
              <a:t>developing a system </a:t>
            </a:r>
          </a:p>
          <a:p>
            <a:pPr algn="ctr">
              <a:buNone/>
            </a:pPr>
            <a:r>
              <a:rPr lang="en-US" sz="4800" dirty="0" smtClean="0">
                <a:solidFill>
                  <a:srgbClr val="FF66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the system will change </a:t>
            </a:r>
            <a:endParaRPr lang="en-US" sz="4800" dirty="0" smtClean="0">
              <a:solidFill>
                <a:schemeClr val="accent1"/>
              </a:solidFill>
            </a:endParaRPr>
          </a:p>
          <a:p>
            <a:pPr algn="ctr">
              <a:buNone/>
            </a:pPr>
            <a:r>
              <a:rPr lang="en-US" sz="4800" dirty="0" smtClean="0"/>
              <a:t>&amp; </a:t>
            </a:r>
            <a:r>
              <a:rPr lang="en-US" sz="4800" dirty="0" smtClean="0">
                <a:solidFill>
                  <a:srgbClr val="000000"/>
                </a:solidFill>
              </a:rPr>
              <a:t>you will find </a:t>
            </a:r>
          </a:p>
          <a:p>
            <a:pPr algn="ctr">
              <a:buNone/>
            </a:pPr>
            <a:r>
              <a:rPr lang="en-US" sz="4800" dirty="0" smtClean="0">
                <a:solidFill>
                  <a:schemeClr val="accent3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continued desire to change it</a:t>
            </a:r>
          </a:p>
        </p:txBody>
      </p:sp>
    </p:spTree>
    <p:extLst>
      <p:ext uri="{BB962C8B-B14F-4D97-AF65-F5344CB8AC3E}">
        <p14:creationId xmlns:p14="http://schemas.microsoft.com/office/powerpoint/2010/main" val="1369550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Without 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02919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Huge argument about </a:t>
            </a:r>
            <a:r>
              <a:rPr lang="en-US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lang="en-US" dirty="0" smtClean="0">
                <a:solidFill>
                  <a:schemeClr val="accent3"/>
                </a:solidFill>
              </a:rPr>
              <a:t>ing</a:t>
            </a:r>
            <a:r>
              <a:rPr lang="en-US" dirty="0" smtClean="0"/>
              <a:t> incomplete code</a:t>
            </a:r>
          </a:p>
          <a:p>
            <a:pPr lvl="1"/>
            <a:r>
              <a:rPr lang="en-US" dirty="0" smtClean="0"/>
              <a:t>Most tempting &amp; </a:t>
            </a:r>
            <a:r>
              <a:rPr lang="en-US" dirty="0" smtClean="0">
                <a:solidFill>
                  <a:schemeClr val="accent1"/>
                </a:solidFill>
              </a:rPr>
              <a:t>easiest solution reached: JUST WAIT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Keep code local until complete</a:t>
            </a:r>
            <a:r>
              <a:rPr lang="en-US" dirty="0" smtClean="0"/>
              <a:t> so nobody else sees errors</a:t>
            </a:r>
          </a:p>
          <a:p>
            <a:pPr lvl="1"/>
            <a:r>
              <a:rPr lang="en-US" dirty="0" smtClean="0"/>
              <a:t>Works great in short term; </a:t>
            </a:r>
            <a:r>
              <a:rPr lang="en-US" dirty="0" smtClean="0">
                <a:solidFill>
                  <a:schemeClr val="accent1"/>
                </a:solidFill>
              </a:rPr>
              <a:t>John and Susan both happy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Final work </a:t>
            </a:r>
            <a:r>
              <a:rPr lang="en-US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lang="en-US" dirty="0" smtClean="0">
                <a:solidFill>
                  <a:schemeClr val="accent1"/>
                </a:solidFill>
              </a:rPr>
              <a:t>ed </a:t>
            </a:r>
            <a:r>
              <a:rPr lang="en-US" dirty="0"/>
              <a:t>&amp; </a:t>
            </a:r>
            <a:r>
              <a:rPr lang="en-US" dirty="0" smtClean="0"/>
              <a:t>everyone </a:t>
            </a:r>
            <a:r>
              <a:rPr lang="en-US" dirty="0"/>
              <a:t>is more productive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0386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4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Without 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02919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Huge argument about </a:t>
            </a:r>
            <a:r>
              <a:rPr lang="en-US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lang="en-US" dirty="0" smtClean="0">
                <a:solidFill>
                  <a:schemeClr val="accent3"/>
                </a:solidFill>
              </a:rPr>
              <a:t>ing</a:t>
            </a:r>
            <a:r>
              <a:rPr lang="en-US" dirty="0" smtClean="0"/>
              <a:t> incomplete code</a:t>
            </a:r>
          </a:p>
          <a:p>
            <a:pPr lvl="1"/>
            <a:r>
              <a:rPr lang="en-US" dirty="0" smtClean="0"/>
              <a:t>Most tempting &amp; </a:t>
            </a:r>
            <a:r>
              <a:rPr lang="en-US" dirty="0" smtClean="0">
                <a:solidFill>
                  <a:schemeClr val="accent1"/>
                </a:solidFill>
              </a:rPr>
              <a:t>easiest solution reached: JUST WAIT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Bad scenario</a:t>
            </a:r>
            <a:r>
              <a:rPr lang="en-US" dirty="0" smtClean="0">
                <a:solidFill>
                  <a:schemeClr val="accent3"/>
                </a:solidFill>
              </a:rPr>
              <a:t>: lose weeks of work </a:t>
            </a:r>
            <a:r>
              <a:rPr lang="en-US" dirty="0" smtClean="0"/>
              <a:t>with disk failure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124200"/>
            <a:ext cx="3959352" cy="36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1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Without 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02919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Huge argument about </a:t>
            </a:r>
            <a:r>
              <a:rPr lang="en-US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lang="en-US" dirty="0" smtClean="0">
                <a:solidFill>
                  <a:schemeClr val="accent3"/>
                </a:solidFill>
              </a:rPr>
              <a:t>ing</a:t>
            </a:r>
            <a:r>
              <a:rPr lang="en-US" dirty="0" smtClean="0"/>
              <a:t> incomplete code</a:t>
            </a:r>
          </a:p>
          <a:p>
            <a:pPr lvl="1"/>
            <a:r>
              <a:rPr lang="en-US" dirty="0" smtClean="0"/>
              <a:t>Most tempting &amp; </a:t>
            </a:r>
            <a:r>
              <a:rPr lang="en-US" dirty="0" smtClean="0">
                <a:solidFill>
                  <a:schemeClr val="accent1"/>
                </a:solidFill>
              </a:rPr>
              <a:t>easiest solution reached: JUST WAIT</a:t>
            </a:r>
          </a:p>
          <a:p>
            <a:r>
              <a:rPr lang="en-US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Worse </a:t>
            </a:r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</a:t>
            </a:r>
            <a:r>
              <a:rPr lang="en-US" dirty="0" smtClean="0"/>
              <a:t>: everyone </a:t>
            </a:r>
            <a:r>
              <a:rPr lang="en-US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lang="en-US" dirty="0" smtClean="0">
                <a:solidFill>
                  <a:schemeClr val="accent3"/>
                </a:solidFill>
              </a:rPr>
              <a:t>es week of deadline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124200"/>
            <a:ext cx="4724400" cy="359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Without 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02919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Huge argument about </a:t>
            </a:r>
            <a:r>
              <a:rPr lang="en-US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lang="en-US" dirty="0" smtClean="0">
                <a:solidFill>
                  <a:schemeClr val="accent3"/>
                </a:solidFill>
              </a:rPr>
              <a:t>ing</a:t>
            </a:r>
            <a:r>
              <a:rPr lang="en-US" dirty="0" smtClean="0"/>
              <a:t> incomplete code</a:t>
            </a:r>
          </a:p>
          <a:p>
            <a:pPr lvl="1"/>
            <a:r>
              <a:rPr lang="en-US" dirty="0" smtClean="0"/>
              <a:t>Most tempting &amp; </a:t>
            </a:r>
            <a:r>
              <a:rPr lang="en-US" dirty="0" smtClean="0">
                <a:solidFill>
                  <a:schemeClr val="accent1"/>
                </a:solidFill>
              </a:rPr>
              <a:t>easiest solution reached: JUST WAIT</a:t>
            </a:r>
          </a:p>
          <a:p>
            <a:r>
              <a:rPr lang="en-US" b="1" dirty="0" smtClean="0">
                <a:solidFill>
                  <a:schemeClr val="accent3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Worst </a:t>
            </a:r>
            <a:r>
              <a:rPr lang="en-US" b="1" dirty="0">
                <a:solidFill>
                  <a:schemeClr val="accent3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</a:t>
            </a:r>
            <a:r>
              <a:rPr lang="en-US" dirty="0" smtClean="0">
                <a:solidFill>
                  <a:schemeClr val="accent3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/>
              <a:t>everyone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lang="en-US" dirty="0">
                <a:solidFill>
                  <a:schemeClr val="accent3"/>
                </a:solidFill>
              </a:rPr>
              <a:t>es </a:t>
            </a:r>
            <a:r>
              <a:rPr lang="en-US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</a:t>
            </a:r>
            <a:r>
              <a:rPr lang="en-US" dirty="0" smtClean="0">
                <a:solidFill>
                  <a:schemeClr val="accent3"/>
                </a:solidFill>
              </a:rPr>
              <a:t> of </a:t>
            </a:r>
            <a:r>
              <a:rPr lang="en-US" dirty="0">
                <a:solidFill>
                  <a:schemeClr val="accent3"/>
                </a:solidFill>
              </a:rPr>
              <a:t>deadline</a:t>
            </a:r>
          </a:p>
          <a:p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200400"/>
            <a:ext cx="4724400" cy="353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1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378952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Allows developers to </a:t>
            </a:r>
            <a:r>
              <a:rPr lang="en-US" dirty="0" smtClean="0">
                <a:solidFill>
                  <a:schemeClr val="accent3"/>
                </a:solidFill>
              </a:rPr>
              <a:t>work independently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Changes and updates saved </a:t>
            </a:r>
            <a:r>
              <a:rPr lang="en-US" dirty="0"/>
              <a:t>in version control</a:t>
            </a:r>
          </a:p>
          <a:p>
            <a:pPr lvl="1"/>
            <a:r>
              <a:rPr lang="en-US" dirty="0"/>
              <a:t>Total independence not needed; </a:t>
            </a:r>
            <a:r>
              <a:rPr lang="en-US" dirty="0" smtClean="0">
                <a:solidFill>
                  <a:schemeClr val="accent1"/>
                </a:solidFill>
              </a:rPr>
              <a:t>others can join branch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Always able to prune branch </a:t>
            </a:r>
            <a:r>
              <a:rPr lang="en-US" dirty="0"/>
              <a:t>and rejoin </a:t>
            </a:r>
            <a:r>
              <a:rPr lang="en-US" dirty="0" smtClean="0"/>
              <a:t>rest of team</a:t>
            </a:r>
            <a:endParaRPr lang="en-US" dirty="0"/>
          </a:p>
          <a:p>
            <a:pPr lvl="1"/>
            <a:r>
              <a:rPr lang="en-US" dirty="0"/>
              <a:t>Not everything is success, </a:t>
            </a:r>
            <a:r>
              <a:rPr lang="en-US" dirty="0" smtClean="0">
                <a:solidFill>
                  <a:schemeClr val="accent1"/>
                </a:solidFill>
              </a:rPr>
              <a:t>simplify if/when backing out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Merge branch into master </a:t>
            </a:r>
            <a:r>
              <a:rPr lang="en-US" dirty="0" smtClean="0"/>
              <a:t>when work is complete</a:t>
            </a:r>
          </a:p>
          <a:p>
            <a:pPr lvl="1"/>
            <a:r>
              <a:rPr lang="en-US" dirty="0" smtClean="0"/>
              <a:t>Should not interfere with others; </a:t>
            </a:r>
            <a:r>
              <a:rPr lang="en-US" dirty="0" smtClean="0">
                <a:solidFill>
                  <a:schemeClr val="accent1"/>
                </a:solidFill>
              </a:rPr>
              <a:t>you got it working!</a:t>
            </a:r>
          </a:p>
        </p:txBody>
      </p:sp>
    </p:spTree>
    <p:extLst>
      <p:ext uri="{BB962C8B-B14F-4D97-AF65-F5344CB8AC3E}">
        <p14:creationId xmlns:p14="http://schemas.microsoft.com/office/powerpoint/2010/main" val="84108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378952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Allows developers to </a:t>
            </a:r>
            <a:r>
              <a:rPr lang="en-US" dirty="0" smtClean="0">
                <a:solidFill>
                  <a:schemeClr val="accent3"/>
                </a:solidFill>
              </a:rPr>
              <a:t>work independently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Changes and updates saved </a:t>
            </a:r>
            <a:r>
              <a:rPr lang="en-US" dirty="0"/>
              <a:t>in version control</a:t>
            </a:r>
          </a:p>
          <a:p>
            <a:pPr lvl="1"/>
            <a:r>
              <a:rPr lang="en-US" dirty="0"/>
              <a:t>Total independence not needed; </a:t>
            </a:r>
            <a:r>
              <a:rPr lang="en-US" dirty="0" smtClean="0">
                <a:solidFill>
                  <a:schemeClr val="accent1"/>
                </a:solidFill>
              </a:rPr>
              <a:t>others can join branch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Always able to prune branch </a:t>
            </a:r>
            <a:r>
              <a:rPr lang="en-US" dirty="0"/>
              <a:t>and rejoin </a:t>
            </a:r>
            <a:r>
              <a:rPr lang="en-US" dirty="0" smtClean="0"/>
              <a:t>rest of team</a:t>
            </a:r>
            <a:endParaRPr lang="en-US" dirty="0"/>
          </a:p>
          <a:p>
            <a:pPr lvl="1"/>
            <a:r>
              <a:rPr lang="en-US" dirty="0"/>
              <a:t>Not everything is success, </a:t>
            </a:r>
            <a:r>
              <a:rPr lang="en-US" dirty="0" smtClean="0">
                <a:solidFill>
                  <a:schemeClr val="accent1"/>
                </a:solidFill>
              </a:rPr>
              <a:t>simplify if/when backing out</a:t>
            </a:r>
          </a:p>
          <a:p>
            <a:endParaRPr lang="en-US" dirty="0" smtClean="0">
              <a:solidFill>
                <a:schemeClr val="accent3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  <a:p>
            <a:endParaRPr lang="en-US" dirty="0" smtClean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Merge branch into master </a:t>
            </a:r>
            <a:r>
              <a:rPr lang="en-US" dirty="0" smtClean="0"/>
              <a:t>when work is complete</a:t>
            </a:r>
          </a:p>
          <a:p>
            <a:pPr lvl="1"/>
            <a:r>
              <a:rPr lang="en-US" dirty="0" smtClean="0"/>
              <a:t>Should not interfere with others; </a:t>
            </a:r>
            <a:r>
              <a:rPr lang="en-US" dirty="0" smtClean="0">
                <a:solidFill>
                  <a:schemeClr val="accent1"/>
                </a:solidFill>
              </a:rPr>
              <a:t>you got it working!</a:t>
            </a:r>
          </a:p>
        </p:txBody>
      </p:sp>
      <p:sp>
        <p:nvSpPr>
          <p:cNvPr id="4" name="Rectangle 3"/>
          <p:cNvSpPr/>
          <p:nvPr/>
        </p:nvSpPr>
        <p:spPr>
          <a:xfrm>
            <a:off x="612648" y="1676400"/>
            <a:ext cx="8378952" cy="2895600"/>
          </a:xfrm>
          <a:prstGeom prst="rect">
            <a:avLst/>
          </a:prstGeom>
          <a:solidFill>
            <a:srgbClr val="E7DEC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5240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378952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Allows developers to </a:t>
            </a:r>
            <a:r>
              <a:rPr lang="en-US" dirty="0" smtClean="0">
                <a:solidFill>
                  <a:schemeClr val="accent3"/>
                </a:solidFill>
              </a:rPr>
              <a:t>work independently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Changes and updates saved </a:t>
            </a:r>
            <a:r>
              <a:rPr lang="en-US" dirty="0"/>
              <a:t>in version control</a:t>
            </a:r>
          </a:p>
          <a:p>
            <a:pPr lvl="1"/>
            <a:r>
              <a:rPr lang="en-US" dirty="0"/>
              <a:t>Total independence not needed; </a:t>
            </a:r>
            <a:r>
              <a:rPr lang="en-US" dirty="0" smtClean="0">
                <a:solidFill>
                  <a:schemeClr val="accent1"/>
                </a:solidFill>
              </a:rPr>
              <a:t>others can join branch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Always able to prune branch </a:t>
            </a:r>
            <a:r>
              <a:rPr lang="en-US" dirty="0"/>
              <a:t>and rejoin </a:t>
            </a:r>
            <a:r>
              <a:rPr lang="en-US" dirty="0" smtClean="0"/>
              <a:t>rest of team</a:t>
            </a:r>
            <a:endParaRPr lang="en-US" dirty="0"/>
          </a:p>
          <a:p>
            <a:pPr lvl="1"/>
            <a:r>
              <a:rPr lang="en-US" dirty="0"/>
              <a:t>Not everything is success, </a:t>
            </a:r>
            <a:r>
              <a:rPr lang="en-US" dirty="0" smtClean="0">
                <a:solidFill>
                  <a:schemeClr val="accent1"/>
                </a:solidFill>
              </a:rPr>
              <a:t>simplify if/when backing out</a:t>
            </a:r>
          </a:p>
          <a:p>
            <a:endParaRPr lang="en-US" dirty="0" smtClean="0">
              <a:solidFill>
                <a:schemeClr val="accent3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Merge branch into master </a:t>
            </a:r>
            <a:r>
              <a:rPr lang="en-US" dirty="0" smtClean="0"/>
              <a:t>when work is complete</a:t>
            </a:r>
          </a:p>
          <a:p>
            <a:pPr lvl="1"/>
            <a:r>
              <a:rPr lang="en-US" dirty="0" smtClean="0"/>
              <a:t>Should not interfere with others; </a:t>
            </a:r>
            <a:r>
              <a:rPr lang="en-US" dirty="0" smtClean="0">
                <a:solidFill>
                  <a:schemeClr val="accent1"/>
                </a:solidFill>
              </a:rPr>
              <a:t>you got it working!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Limits time solving conflicts </a:t>
            </a:r>
            <a:r>
              <a:rPr lang="en-US" dirty="0" smtClean="0">
                <a:solidFill>
                  <a:schemeClr val="accent1">
                    <a:alpha val="50000"/>
                  </a:schemeClr>
                </a:solidFill>
              </a:rPr>
              <a:t>(for most developers)</a:t>
            </a:r>
          </a:p>
        </p:txBody>
      </p:sp>
      <p:sp>
        <p:nvSpPr>
          <p:cNvPr id="4" name="Rectangle 3"/>
          <p:cNvSpPr/>
          <p:nvPr/>
        </p:nvSpPr>
        <p:spPr>
          <a:xfrm>
            <a:off x="612648" y="1676400"/>
            <a:ext cx="8378952" cy="2895600"/>
          </a:xfrm>
          <a:prstGeom prst="rect">
            <a:avLst/>
          </a:prstGeom>
          <a:solidFill>
            <a:srgbClr val="E7DEC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60" y="1600200"/>
            <a:ext cx="2974376" cy="35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9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 in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455152" cy="5105400"/>
          </a:xfrm>
        </p:spPr>
        <p:txBody>
          <a:bodyPr/>
          <a:lstStyle/>
          <a:p>
            <a:r>
              <a:rPr lang="en-US" b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checkout –b</a:t>
            </a:r>
            <a:r>
              <a:rPr lang="en-US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b="1" i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newBranchName</a:t>
            </a:r>
            <a:r>
              <a:rPr lang="en-US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Creates new branch </a:t>
            </a:r>
            <a:r>
              <a:rPr lang="en-US" dirty="0" smtClean="0"/>
              <a:t>in repo named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b="1" i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newBranchName</a:t>
            </a:r>
            <a:r>
              <a:rPr lang="en-US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dirty="0" smtClean="0"/>
          </a:p>
          <a:p>
            <a:pPr lvl="1"/>
            <a:r>
              <a:rPr lang="en-US" dirty="0" smtClean="0"/>
              <a:t>Local system will </a:t>
            </a:r>
            <a:r>
              <a:rPr lang="en-US" dirty="0" smtClean="0">
                <a:solidFill>
                  <a:schemeClr val="accent1"/>
                </a:solidFill>
              </a:rPr>
              <a:t>now use branch (until merged back)</a:t>
            </a:r>
          </a:p>
          <a:p>
            <a:pPr lvl="1"/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/>
              <a:t>Could instead </a:t>
            </a:r>
            <a:r>
              <a:rPr lang="en-US" dirty="0" smtClean="0">
                <a:solidFill>
                  <a:schemeClr val="accent3"/>
                </a:solidFill>
              </a:rPr>
              <a:t>use two separate commands:</a:t>
            </a:r>
          </a:p>
          <a:p>
            <a:pPr lvl="1"/>
            <a:r>
              <a:rPr lang="en-US" b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branch</a:t>
            </a:r>
            <a:r>
              <a:rPr lang="en-US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b="1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newBranchName</a:t>
            </a:r>
            <a:r>
              <a:rPr lang="en-US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dirty="0" smtClean="0"/>
          </a:p>
          <a:p>
            <a:pPr lvl="1"/>
            <a:r>
              <a:rPr 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checkout</a:t>
            </a: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b="1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newBranchName</a:t>
            </a:r>
            <a:r>
              <a:rPr lang="en-US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9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en-US" dirty="0" smtClean="0"/>
              <a:t> and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develop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04454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Two standard branches </a:t>
            </a:r>
            <a:r>
              <a:rPr lang="en-US" dirty="0" smtClean="0"/>
              <a:t>commonly used in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Default that &amp; one </a:t>
            </a:r>
            <a:r>
              <a:rPr lang="en-US" dirty="0" smtClean="0">
                <a:solidFill>
                  <a:schemeClr val="accent1"/>
                </a:solidFill>
              </a:rPr>
              <a:t>initially used is </a:t>
            </a:r>
            <a:r>
              <a:rPr lang="en-US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branch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Often create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</a:t>
            </a:r>
            <a:r>
              <a:rPr lang="en-US" dirty="0" smtClean="0">
                <a:solidFill>
                  <a:schemeClr val="accent1"/>
                </a:solidFill>
              </a:rPr>
              <a:t> branch </a:t>
            </a:r>
            <a:r>
              <a:rPr lang="en-US" dirty="0" smtClean="0"/>
              <a:t>for experimental code</a:t>
            </a:r>
          </a:p>
          <a:p>
            <a:r>
              <a:rPr lang="en-US" dirty="0" smtClean="0"/>
              <a:t>Only store code for </a:t>
            </a:r>
            <a:r>
              <a:rPr lang="en-US" dirty="0" smtClean="0">
                <a:solidFill>
                  <a:schemeClr val="accent3"/>
                </a:solidFill>
              </a:rPr>
              <a:t>stable releases in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Every version tagged </a:t>
            </a:r>
            <a:r>
              <a:rPr lang="en-US" dirty="0" smtClean="0"/>
              <a:t>so can always find where you were</a:t>
            </a:r>
            <a:endParaRPr lang="en-US" dirty="0"/>
          </a:p>
          <a:p>
            <a:pPr lvl="1"/>
            <a:r>
              <a:rPr lang="en-US" dirty="0" smtClean="0"/>
              <a:t>In worst case, </a:t>
            </a:r>
            <a:r>
              <a:rPr lang="en-US" dirty="0" smtClean="0">
                <a:solidFill>
                  <a:schemeClr val="accent1"/>
                </a:solidFill>
              </a:rPr>
              <a:t>always have solid, stable code available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Never used directly</a:t>
            </a:r>
            <a:r>
              <a:rPr lang="en-US" dirty="0" smtClean="0"/>
              <a:t>; merges added after thorough testing</a:t>
            </a:r>
          </a:p>
          <a:p>
            <a:r>
              <a:rPr lang="en-US" dirty="0" smtClean="0"/>
              <a:t>Team keeps </a:t>
            </a:r>
            <a:r>
              <a:rPr lang="en-US" dirty="0" smtClean="0">
                <a:solidFill>
                  <a:schemeClr val="accent3"/>
                </a:solidFill>
              </a:rPr>
              <a:t>completed features in </a:t>
            </a:r>
            <a:r>
              <a:rPr lang="en-US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</a:t>
            </a:r>
            <a:endParaRPr lang="en-US" b="1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Code being readied for inclusion</a:t>
            </a:r>
            <a:r>
              <a:rPr lang="en-US" dirty="0"/>
              <a:t> in next product release</a:t>
            </a:r>
          </a:p>
          <a:p>
            <a:pPr lvl="1"/>
            <a:r>
              <a:rPr lang="en-US" dirty="0" smtClean="0"/>
              <a:t>Gauge completion by </a:t>
            </a:r>
            <a:r>
              <a:rPr lang="en-US" dirty="0" smtClean="0">
                <a:solidFill>
                  <a:schemeClr val="accent1"/>
                </a:solidFill>
              </a:rPr>
              <a:t>testing </a:t>
            </a:r>
            <a:r>
              <a:rPr lang="en-US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</a:t>
            </a:r>
            <a:r>
              <a:rPr lang="en-US" dirty="0" smtClean="0">
                <a:solidFill>
                  <a:schemeClr val="accent1"/>
                </a:solidFill>
              </a:rPr>
              <a:t> for stability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7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en-US" dirty="0"/>
              <a:t> and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develop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When time to release </a:t>
            </a:r>
            <a:r>
              <a:rPr lang="en-US" dirty="0" smtClean="0"/>
              <a:t>new version draws near….</a:t>
            </a:r>
          </a:p>
          <a:p>
            <a:pPr lvl="1"/>
            <a:r>
              <a:rPr lang="en-US" dirty="0" smtClean="0"/>
              <a:t>Commits stored in </a:t>
            </a:r>
            <a:r>
              <a:rPr lang="en-US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merged into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en-US" dirty="0" smtClean="0">
                <a:solidFill>
                  <a:schemeClr val="accent1"/>
                </a:solidFill>
              </a:rPr>
              <a:t> subjected to final tests </a:t>
            </a:r>
            <a:r>
              <a:rPr lang="en-US" dirty="0" smtClean="0"/>
              <a:t>for any latent bugs</a:t>
            </a:r>
          </a:p>
          <a:p>
            <a:pPr lvl="1"/>
            <a:r>
              <a:rPr lang="en-US" dirty="0" smtClean="0"/>
              <a:t>Once ready, </a:t>
            </a:r>
            <a:r>
              <a:rPr lang="en-US" dirty="0" smtClean="0">
                <a:solidFill>
                  <a:schemeClr val="accent1"/>
                </a:solidFill>
              </a:rPr>
              <a:t>add tag to identify version used in release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…&amp; repeat: continue work in </a:t>
            </a:r>
            <a:r>
              <a:rPr lang="en-US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next pass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038600"/>
            <a:ext cx="210935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2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11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Changes Matter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93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Model for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2971800" y="1600200"/>
            <a:ext cx="3413125" cy="513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4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Developing Each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21506"/>
          </a:xfrm>
        </p:spPr>
        <p:txBody>
          <a:bodyPr>
            <a:normAutofit/>
          </a:bodyPr>
          <a:lstStyle/>
          <a:p>
            <a:r>
              <a:rPr lang="en-US" dirty="0" smtClean="0"/>
              <a:t>Between releases </a:t>
            </a:r>
            <a:r>
              <a:rPr lang="en-US" dirty="0" smtClean="0">
                <a:solidFill>
                  <a:schemeClr val="accent3"/>
                </a:solidFill>
              </a:rPr>
              <a:t>branch off </a:t>
            </a:r>
            <a:r>
              <a:rPr lang="en-US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</a:t>
            </a:r>
            <a:r>
              <a:rPr lang="en-US" dirty="0">
                <a:solidFill>
                  <a:schemeClr val="accent3"/>
                </a:solidFill>
              </a:rPr>
              <a:t> not </a:t>
            </a:r>
            <a:r>
              <a:rPr lang="en-US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Defines unit of code </a:t>
            </a:r>
            <a:r>
              <a:rPr lang="en-US" dirty="0" smtClean="0"/>
              <a:t>added back to project</a:t>
            </a:r>
          </a:p>
          <a:p>
            <a:pPr lvl="1"/>
            <a:r>
              <a:rPr lang="en-US" dirty="0" smtClean="0"/>
              <a:t>Selectively </a:t>
            </a:r>
            <a:r>
              <a:rPr lang="en-US" dirty="0" smtClean="0">
                <a:solidFill>
                  <a:schemeClr val="accent1"/>
                </a:solidFill>
              </a:rPr>
              <a:t>merging part of branch impossible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Fine having many branches</a:t>
            </a:r>
            <a:r>
              <a:rPr lang="en-US" dirty="0" smtClean="0"/>
              <a:t> developed </a:t>
            </a:r>
            <a:r>
              <a:rPr lang="en-US" dirty="0"/>
              <a:t>in parallel</a:t>
            </a:r>
          </a:p>
          <a:p>
            <a:pPr lvl="1"/>
            <a:r>
              <a:rPr lang="en-US" dirty="0" smtClean="0"/>
              <a:t>With branching cheap, often </a:t>
            </a:r>
            <a:r>
              <a:rPr lang="en-US" dirty="0" smtClean="0">
                <a:solidFill>
                  <a:schemeClr val="accent1"/>
                </a:solidFill>
              </a:rPr>
              <a:t>create one for each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 Key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21506"/>
          </a:xfrm>
        </p:spPr>
        <p:txBody>
          <a:bodyPr>
            <a:normAutofit/>
          </a:bodyPr>
          <a:lstStyle/>
          <a:p>
            <a:r>
              <a:rPr lang="en-US" dirty="0" smtClean="0"/>
              <a:t>Between releases </a:t>
            </a:r>
            <a:r>
              <a:rPr lang="en-US" dirty="0" smtClean="0">
                <a:solidFill>
                  <a:schemeClr val="accent3"/>
                </a:solidFill>
              </a:rPr>
              <a:t>branch off </a:t>
            </a:r>
            <a:r>
              <a:rPr lang="en-US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</a:t>
            </a:r>
            <a:r>
              <a:rPr lang="en-US" dirty="0">
                <a:solidFill>
                  <a:schemeClr val="accent3"/>
                </a:solidFill>
              </a:rPr>
              <a:t> not </a:t>
            </a:r>
            <a:r>
              <a:rPr lang="en-US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Defines unit of code </a:t>
            </a:r>
            <a:r>
              <a:rPr lang="en-US" dirty="0" smtClean="0"/>
              <a:t>added back to project</a:t>
            </a:r>
          </a:p>
          <a:p>
            <a:pPr lvl="1"/>
            <a:r>
              <a:rPr lang="en-US" dirty="0" smtClean="0"/>
              <a:t>Selectively </a:t>
            </a:r>
            <a:r>
              <a:rPr lang="en-US" dirty="0" smtClean="0">
                <a:solidFill>
                  <a:schemeClr val="accent1"/>
                </a:solidFill>
              </a:rPr>
              <a:t>merging part of branch impossible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Fine having many branches</a:t>
            </a:r>
            <a:r>
              <a:rPr lang="en-US" dirty="0" smtClean="0"/>
              <a:t> developed </a:t>
            </a:r>
            <a:r>
              <a:rPr lang="en-US" dirty="0"/>
              <a:t>in parallel</a:t>
            </a:r>
          </a:p>
          <a:p>
            <a:pPr lvl="1"/>
            <a:r>
              <a:rPr lang="en-US" dirty="0" smtClean="0"/>
              <a:t>With branching cheap, often </a:t>
            </a:r>
            <a:r>
              <a:rPr lang="en-US" dirty="0" smtClean="0">
                <a:solidFill>
                  <a:schemeClr val="accent1"/>
                </a:solidFill>
              </a:rPr>
              <a:t>create one for each feature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2057400"/>
            <a:ext cx="8686800" cy="2286000"/>
          </a:xfrm>
          <a:prstGeom prst="rect">
            <a:avLst/>
          </a:prstGeom>
          <a:solidFill>
            <a:srgbClr val="E7DEC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33600"/>
            <a:ext cx="6172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Developing Each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215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Some, but not all, features work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as expected</a:t>
            </a:r>
          </a:p>
          <a:p>
            <a:pPr lvl="1"/>
            <a:r>
              <a:rPr lang="en-US" dirty="0"/>
              <a:t>Avoid confusion: </a:t>
            </a:r>
            <a:r>
              <a:rPr lang="en-US" dirty="0" smtClean="0">
                <a:solidFill>
                  <a:schemeClr val="accent1"/>
                </a:solidFill>
              </a:rPr>
              <a:t>delete branches where ideas failed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Review code before merging </a:t>
            </a:r>
            <a:r>
              <a:rPr lang="en-US" dirty="0" smtClean="0"/>
              <a:t>into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develop</a:t>
            </a:r>
          </a:p>
          <a:p>
            <a:pPr lvl="1"/>
            <a:r>
              <a:rPr lang="en-US" dirty="0" smtClean="0"/>
              <a:t>Or, &amp; often done, </a:t>
            </a:r>
            <a:r>
              <a:rPr lang="en-US" dirty="0" smtClean="0">
                <a:solidFill>
                  <a:schemeClr val="accent1"/>
                </a:solidFill>
              </a:rPr>
              <a:t>just hope </a:t>
            </a:r>
            <a:r>
              <a:rPr lang="en-US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does not break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en-US" dirty="0" smtClean="0">
                <a:solidFill>
                  <a:schemeClr val="accent1"/>
                </a:solidFill>
              </a:rPr>
              <a:t> remains safe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so still better than nothing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097" y="3990485"/>
            <a:ext cx="4016502" cy="27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7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534400" cy="869950"/>
          </a:xfrm>
        </p:spPr>
        <p:txBody>
          <a:bodyPr>
            <a:normAutofit/>
          </a:bodyPr>
          <a:lstStyle/>
          <a:p>
            <a:r>
              <a:rPr lang="en-US" dirty="0" smtClean="0"/>
              <a:t>Merging: A Comparison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Command to be used: </a:t>
            </a:r>
            <a:r>
              <a:rPr lang="en-US" dirty="0"/>
              <a:t/>
            </a:r>
            <a:br>
              <a:rPr lang="en-US" dirty="0"/>
            </a:br>
            <a:r>
              <a:rPr lang="en-US" sz="2300" b="1" dirty="0" err="1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3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merge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Changes merged </a:t>
            </a:r>
            <a:r>
              <a:rPr lang="en-US" dirty="0" smtClean="0"/>
              <a:t>&amp;  </a:t>
            </a:r>
            <a:r>
              <a:rPr lang="en-US" dirty="0" smtClean="0">
                <a:solidFill>
                  <a:schemeClr val="accent3"/>
                </a:solidFill>
              </a:rPr>
              <a:t>branch existence lost</a:t>
            </a:r>
          </a:p>
          <a:p>
            <a:pPr lvl="1"/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history complex from lack of data </a:t>
            </a:r>
          </a:p>
          <a:p>
            <a:pPr lvl="1"/>
            <a:r>
              <a:rPr lang="en-US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Demands</a:t>
            </a:r>
            <a:r>
              <a:rPr lang="en-US" dirty="0" smtClean="0">
                <a:solidFill>
                  <a:schemeClr val="accent1"/>
                </a:solidFill>
              </a:rPr>
              <a:t> good commit messages &amp; useful tags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Command </a:t>
            </a:r>
            <a:r>
              <a:rPr lang="en-US" dirty="0">
                <a:solidFill>
                  <a:schemeClr val="accent1"/>
                </a:solidFill>
              </a:rPr>
              <a:t>to be used: </a:t>
            </a:r>
            <a:r>
              <a:rPr lang="en-US" dirty="0"/>
              <a:t/>
            </a:r>
            <a:br>
              <a:rPr lang="en-US" dirty="0"/>
            </a:br>
            <a:r>
              <a:rPr lang="en-US" sz="25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5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merge </a:t>
            </a:r>
            <a:r>
              <a:rPr lang="en-US" sz="25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sz="25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no-</a:t>
            </a:r>
            <a:r>
              <a:rPr lang="en-US" sz="2500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ff</a:t>
            </a:r>
            <a:endParaRPr lang="en-US" sz="2500" b="1" dirty="0" smtClean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Changes merged</a:t>
            </a:r>
            <a:r>
              <a:rPr lang="en-US" dirty="0" smtClean="0"/>
              <a:t>, but </a:t>
            </a:r>
            <a:r>
              <a:rPr lang="en-US" dirty="0" smtClean="0">
                <a:solidFill>
                  <a:schemeClr val="accent3"/>
                </a:solidFill>
              </a:rPr>
              <a:t>branch existence kept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Branch development process can be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seen</a:t>
            </a:r>
          </a:p>
          <a:p>
            <a:pPr lvl="1"/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Helped by </a:t>
            </a:r>
            <a:r>
              <a:rPr lang="en-US" dirty="0">
                <a:solidFill>
                  <a:schemeClr val="accent1"/>
                </a:solidFill>
              </a:rPr>
              <a:t>good commit messages &amp; useful tags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Merging With </a:t>
            </a:r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 smtClean="0">
                <a:solidFill>
                  <a:schemeClr val="tx1"/>
                </a:solidFill>
              </a:rPr>
              <a:t>ast-forwarding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Merging Without fast-forwarding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30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990600"/>
          </a:xfrm>
        </p:spPr>
        <p:txBody>
          <a:bodyPr>
            <a:noAutofit/>
          </a:bodyPr>
          <a:lstStyle/>
          <a:p>
            <a:r>
              <a:rPr lang="en-US" dirty="0" smtClean="0"/>
              <a:t>Merge </a:t>
            </a:r>
            <a:r>
              <a:rPr lang="en-US" b="1" u="sng" dirty="0" smtClean="0"/>
              <a:t>History</a:t>
            </a:r>
            <a:r>
              <a:rPr lang="en-US" dirty="0" smtClean="0"/>
              <a:t> Comparison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52600" y="1600200"/>
            <a:ext cx="5821486" cy="51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2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Bugs (&amp; Hotfixes) Happen</a:t>
            </a:r>
            <a:endParaRPr lang="en-US" dirty="0"/>
          </a:p>
        </p:txBody>
      </p:sp>
      <p:pic>
        <p:nvPicPr>
          <p:cNvPr id="5" name="Content Placeholder 4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95923" y="1600200"/>
            <a:ext cx="3787104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5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Picture of Good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/>
              <a:t>Repo</a:t>
            </a:r>
            <a:endParaRPr lang="en-US" dirty="0"/>
          </a:p>
        </p:txBody>
      </p:sp>
      <p:pic>
        <p:nvPicPr>
          <p:cNvPr id="5" name="Content Placeholder 4">
            <a:hlinkClick r:id="rId2"/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2763225" y="1600200"/>
            <a:ext cx="38525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1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Life Lessons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75" y="1600200"/>
            <a:ext cx="5105400" cy="5105400"/>
          </a:xfrm>
        </p:spPr>
      </p:pic>
    </p:spTree>
    <p:extLst>
      <p:ext uri="{BB962C8B-B14F-4D97-AF65-F5344CB8AC3E}">
        <p14:creationId xmlns:p14="http://schemas.microsoft.com/office/powerpoint/2010/main" val="2296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Listening to Your Clients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Sacrifice the Weatherman.mp4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5475" y="3009900"/>
            <a:ext cx="30480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1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Changes Matter</a:t>
            </a:r>
            <a:endParaRPr lang="en-US" dirty="0"/>
          </a:p>
        </p:txBody>
      </p:sp>
      <p:pic>
        <p:nvPicPr>
          <p:cNvPr id="6" name="Picture 5" descr="TenQuadrillionDollar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981200"/>
            <a:ext cx="830093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01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Requirement?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From a popular trade book: “It’s a</a:t>
            </a:r>
          </a:p>
          <a:p>
            <a:pPr marL="0" indent="0" algn="ctr">
              <a:buNone/>
            </a:pPr>
            <a:r>
              <a:rPr lang="en-US" sz="7200" dirty="0" smtClean="0">
                <a:solidFill>
                  <a:schemeClr val="accent3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 thing</a:t>
            </a:r>
          </a:p>
          <a:p>
            <a:pPr marL="0" indent="0" algn="ctr">
              <a:buNone/>
            </a:pPr>
            <a:r>
              <a:rPr lang="en-US" sz="7200" dirty="0" smtClean="0">
                <a:solidFill>
                  <a:srgbClr val="FF0000"/>
                </a:solidFill>
              </a:rPr>
              <a:t>your system</a:t>
            </a:r>
            <a:r>
              <a:rPr lang="en-US" sz="6600" dirty="0" smtClean="0">
                <a:solidFill>
                  <a:schemeClr val="accent3"/>
                </a:solidFill>
              </a:rPr>
              <a:t/>
            </a:r>
            <a:br>
              <a:rPr lang="en-US" sz="6600" dirty="0" smtClean="0">
                <a:solidFill>
                  <a:schemeClr val="accent3"/>
                </a:solidFill>
              </a:rPr>
            </a:br>
            <a:r>
              <a:rPr lang="en-US" sz="7200" dirty="0" smtClean="0">
                <a:solidFill>
                  <a:schemeClr val="accent3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 to do</a:t>
            </a:r>
            <a:r>
              <a:rPr lang="en-US" sz="6600" dirty="0" smtClean="0">
                <a:solidFill>
                  <a:schemeClr val="accent3"/>
                </a:solidFill>
              </a:rPr>
              <a:t/>
            </a:r>
            <a:br>
              <a:rPr lang="en-US" sz="6600" dirty="0" smtClean="0">
                <a:solidFill>
                  <a:schemeClr val="accent3"/>
                </a:solidFill>
              </a:rPr>
            </a:br>
            <a:r>
              <a:rPr lang="en-US" sz="2800" dirty="0" smtClean="0"/>
              <a:t>to work </a:t>
            </a:r>
            <a:r>
              <a:rPr lang="en-US" sz="2800" dirty="0" smtClean="0"/>
              <a:t>correctly”</a:t>
            </a:r>
            <a:endParaRPr lang="en-US" sz="28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Often see </a:t>
            </a:r>
            <a:r>
              <a:rPr lang="en-US" dirty="0" smtClean="0">
                <a:solidFill>
                  <a:schemeClr val="accent3"/>
                </a:solidFill>
              </a:rPr>
              <a:t>moving target problem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Requirements change immediately </a:t>
            </a:r>
            <a:r>
              <a:rPr lang="en-US" dirty="0" smtClean="0"/>
              <a:t>after creation</a:t>
            </a:r>
          </a:p>
          <a:p>
            <a:pPr lvl="1"/>
            <a:r>
              <a:rPr lang="en-US" dirty="0" smtClean="0"/>
              <a:t>Continue to </a:t>
            </a:r>
            <a:r>
              <a:rPr lang="en-US" dirty="0" smtClean="0">
                <a:solidFill>
                  <a:schemeClr val="accent1"/>
                </a:solidFill>
              </a:rPr>
              <a:t>change until project ends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Stationary target difficult </a:t>
            </a:r>
            <a:r>
              <a:rPr lang="en-US" dirty="0"/>
              <a:t>enough </a:t>
            </a:r>
            <a:r>
              <a:rPr lang="en-US" dirty="0" smtClean="0"/>
              <a:t>when coding</a:t>
            </a:r>
          </a:p>
          <a:p>
            <a:pPr lvl="1"/>
            <a:r>
              <a:rPr lang="en-US" dirty="0" smtClean="0"/>
              <a:t>Are all your </a:t>
            </a:r>
            <a:r>
              <a:rPr lang="en-US" dirty="0" smtClean="0">
                <a:solidFill>
                  <a:schemeClr val="accent1"/>
                </a:solidFill>
              </a:rPr>
              <a:t>programming assignments simple?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Changing requirements complicate </a:t>
            </a:r>
            <a:r>
              <a:rPr lang="en-US" dirty="0"/>
              <a:t>this even more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Often see </a:t>
            </a:r>
            <a:r>
              <a:rPr lang="en-US" dirty="0" smtClean="0">
                <a:solidFill>
                  <a:schemeClr val="accent3"/>
                </a:solidFill>
              </a:rPr>
              <a:t>moving target problem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Requirements change immediately </a:t>
            </a:r>
            <a:r>
              <a:rPr lang="en-US" dirty="0" smtClean="0"/>
              <a:t>after creation</a:t>
            </a:r>
          </a:p>
          <a:p>
            <a:pPr lvl="1"/>
            <a:r>
              <a:rPr lang="en-US" dirty="0" smtClean="0"/>
              <a:t>Continue to </a:t>
            </a:r>
            <a:r>
              <a:rPr lang="en-US" dirty="0" smtClean="0">
                <a:solidFill>
                  <a:schemeClr val="accent1"/>
                </a:solidFill>
              </a:rPr>
              <a:t>change until project ends</a:t>
            </a:r>
          </a:p>
          <a:p>
            <a:r>
              <a:rPr lang="en-US" dirty="0">
                <a:solidFill>
                  <a:schemeClr val="accent3"/>
                </a:solidFill>
              </a:rPr>
              <a:t>Stationary target difficult </a:t>
            </a:r>
            <a:r>
              <a:rPr lang="en-US" dirty="0"/>
              <a:t>enough when coding</a:t>
            </a:r>
          </a:p>
          <a:p>
            <a:pPr lvl="1"/>
            <a:r>
              <a:rPr lang="en-US" dirty="0"/>
              <a:t>Are all your </a:t>
            </a:r>
            <a:r>
              <a:rPr lang="en-US" dirty="0">
                <a:solidFill>
                  <a:schemeClr val="accent1"/>
                </a:solidFill>
              </a:rPr>
              <a:t>programming assignments simple?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Changing requirements complicate </a:t>
            </a:r>
            <a:r>
              <a:rPr lang="en-US" dirty="0"/>
              <a:t>this even more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724400"/>
            <a:ext cx="1981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724400"/>
            <a:ext cx="1905000" cy="1826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267200" y="5334000"/>
            <a:ext cx="589905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3"/>
                </a:solidFill>
              </a:rPr>
              <a:t>vs.</a:t>
            </a:r>
            <a:endParaRPr lang="en-US" sz="3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They Change?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Requirement is </a:t>
            </a:r>
            <a:r>
              <a:rPr lang="en-US" dirty="0" smtClean="0">
                <a:solidFill>
                  <a:schemeClr val="accent3"/>
                </a:solidFill>
              </a:rPr>
              <a:t>contradictory or inaccurate</a:t>
            </a:r>
          </a:p>
        </p:txBody>
      </p:sp>
      <p:pic>
        <p:nvPicPr>
          <p:cNvPr id="2050" name="Picture 2" descr="C:\Users\Matthew\AppData\Local\Microsoft\Windows\Temporary Internet Files\Content.IE5\2GTGHZCE\MPj0316801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209800"/>
            <a:ext cx="6019800" cy="39730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They Change?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Requirement is </a:t>
            </a:r>
            <a:r>
              <a:rPr lang="en-US" dirty="0" smtClean="0">
                <a:solidFill>
                  <a:schemeClr val="accent3"/>
                </a:solidFill>
              </a:rPr>
              <a:t>contradictory or inaccurate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“Want” v. “Need” conflated</a:t>
            </a:r>
            <a:r>
              <a:rPr lang="en-US" dirty="0"/>
              <a:t> by clients at start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5800" y="2971800"/>
            <a:ext cx="8145864" cy="2438400"/>
            <a:chOff x="685800" y="2133600"/>
            <a:chExt cx="8145864" cy="2438400"/>
          </a:xfrm>
        </p:grpSpPr>
        <p:pic>
          <p:nvPicPr>
            <p:cNvPr id="4" name="Picture 3" descr="Untitled.png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685800" y="2133600"/>
              <a:ext cx="8145864" cy="24384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060371" y="2743200"/>
              <a:ext cx="1045029" cy="228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They Change?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Requirement is </a:t>
            </a:r>
            <a:r>
              <a:rPr lang="en-US" dirty="0" smtClean="0">
                <a:solidFill>
                  <a:schemeClr val="accent3"/>
                </a:solidFill>
              </a:rPr>
              <a:t>contradictory or inaccurate</a:t>
            </a:r>
          </a:p>
          <a:p>
            <a:r>
              <a:rPr lang="en-US" dirty="0">
                <a:solidFill>
                  <a:schemeClr val="accent3"/>
                </a:solidFill>
              </a:rPr>
              <a:t>“Want” v. “Need” conflated</a:t>
            </a:r>
            <a:r>
              <a:rPr lang="en-US" dirty="0"/>
              <a:t> by clients at start</a:t>
            </a:r>
          </a:p>
          <a:p>
            <a:r>
              <a:rPr lang="en-US" dirty="0" smtClean="0"/>
              <a:t>Problems </a:t>
            </a:r>
            <a:r>
              <a:rPr lang="en-US" dirty="0" smtClean="0">
                <a:solidFill>
                  <a:schemeClr val="accent3"/>
                </a:solidFill>
              </a:rPr>
              <a:t>communicating with designers &amp; coders</a:t>
            </a:r>
          </a:p>
        </p:txBody>
      </p:sp>
      <p:pic>
        <p:nvPicPr>
          <p:cNvPr id="4" name="Picture 3" descr="Poor CD design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2600" y="3276600"/>
            <a:ext cx="5029200" cy="3404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They Change?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Requirement is </a:t>
            </a:r>
            <a:r>
              <a:rPr lang="en-US" dirty="0" smtClean="0">
                <a:solidFill>
                  <a:schemeClr val="accent3"/>
                </a:solidFill>
              </a:rPr>
              <a:t>contradictory or inaccurate</a:t>
            </a:r>
          </a:p>
          <a:p>
            <a:r>
              <a:rPr lang="en-US" dirty="0">
                <a:solidFill>
                  <a:schemeClr val="accent3"/>
                </a:solidFill>
              </a:rPr>
              <a:t>“Want” v. “Need” conflated</a:t>
            </a:r>
            <a:r>
              <a:rPr lang="en-US" dirty="0"/>
              <a:t> by clients at start</a:t>
            </a:r>
          </a:p>
          <a:p>
            <a:r>
              <a:rPr lang="en-US" dirty="0"/>
              <a:t>Problems </a:t>
            </a:r>
            <a:r>
              <a:rPr lang="en-US" dirty="0">
                <a:solidFill>
                  <a:schemeClr val="accent3"/>
                </a:solidFill>
              </a:rPr>
              <a:t>communicating with designers &amp; coders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Client changes their mind </a:t>
            </a:r>
            <a:r>
              <a:rPr lang="en-US" dirty="0" smtClean="0"/>
              <a:t>later on in the process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733800"/>
            <a:ext cx="5334000" cy="2828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Are Same Problem!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5105400"/>
          </a:xfrm>
        </p:spPr>
        <p:txBody>
          <a:bodyPr/>
          <a:lstStyle/>
          <a:p>
            <a:pPr>
              <a:buNone/>
            </a:pPr>
            <a:r>
              <a:rPr lang="en-US" sz="9600" dirty="0" smtClean="0">
                <a:solidFill>
                  <a:schemeClr val="accent3"/>
                </a:solidFill>
              </a:rPr>
              <a:t>Communication</a:t>
            </a:r>
          </a:p>
          <a:p>
            <a:endParaRPr lang="en-US" dirty="0" smtClean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Are Same Problem!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5105400"/>
          </a:xfrm>
        </p:spPr>
        <p:txBody>
          <a:bodyPr/>
          <a:lstStyle/>
          <a:p>
            <a:pPr>
              <a:buNone/>
            </a:pPr>
            <a:r>
              <a:rPr lang="en-US" sz="9600" dirty="0">
                <a:solidFill>
                  <a:schemeClr val="accent3"/>
                </a:solidFill>
              </a:rPr>
              <a:t>Communication</a:t>
            </a:r>
          </a:p>
          <a:p>
            <a:r>
              <a:rPr lang="en-US" dirty="0" smtClean="0"/>
              <a:t>Must ensure </a:t>
            </a:r>
            <a:r>
              <a:rPr lang="en-US" dirty="0" smtClean="0">
                <a:solidFill>
                  <a:schemeClr val="accent1"/>
                </a:solidFill>
              </a:rPr>
              <a:t>every detail is explicit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Keep dictionary </a:t>
            </a:r>
            <a:r>
              <a:rPr lang="en-US" dirty="0" smtClean="0"/>
              <a:t>of important terms</a:t>
            </a:r>
          </a:p>
          <a:p>
            <a:r>
              <a:rPr lang="en-US" dirty="0" smtClean="0"/>
              <a:t>Result of each </a:t>
            </a:r>
            <a:r>
              <a:rPr lang="en-US" dirty="0" smtClean="0">
                <a:solidFill>
                  <a:schemeClr val="accent1"/>
                </a:solidFill>
              </a:rPr>
              <a:t>requirement clearly explained</a:t>
            </a:r>
          </a:p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Are Same Problem!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9600" dirty="0">
                <a:solidFill>
                  <a:schemeClr val="accent3"/>
                </a:solidFill>
              </a:rPr>
              <a:t>Communication</a:t>
            </a:r>
          </a:p>
          <a:p>
            <a:r>
              <a:rPr lang="en-US" dirty="0" smtClean="0"/>
              <a:t>Must ensure </a:t>
            </a:r>
            <a:r>
              <a:rPr lang="en-US" dirty="0" smtClean="0">
                <a:solidFill>
                  <a:schemeClr val="accent1"/>
                </a:solidFill>
              </a:rPr>
              <a:t>every detail is explicit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Keep dictionary </a:t>
            </a:r>
            <a:r>
              <a:rPr lang="en-US" dirty="0" smtClean="0"/>
              <a:t>of important terms</a:t>
            </a:r>
          </a:p>
          <a:p>
            <a:r>
              <a:rPr lang="en-US" dirty="0" smtClean="0"/>
              <a:t>Result of each </a:t>
            </a:r>
            <a:r>
              <a:rPr lang="en-US" dirty="0" smtClean="0">
                <a:solidFill>
                  <a:schemeClr val="accent1"/>
                </a:solidFill>
              </a:rPr>
              <a:t>requirement clearly explained</a:t>
            </a:r>
          </a:p>
          <a:p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/>
              <a:t>Can you </a:t>
            </a:r>
            <a:r>
              <a:rPr lang="en-US" dirty="0" smtClean="0">
                <a:solidFill>
                  <a:schemeClr val="accent1"/>
                </a:solidFill>
              </a:rPr>
              <a:t>explain it to</a:t>
            </a:r>
          </a:p>
          <a:p>
            <a:endParaRPr lang="en-US" dirty="0" smtClean="0">
              <a:solidFill>
                <a:schemeClr val="accent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4876800"/>
            <a:ext cx="3200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Changes</a:t>
            </a:r>
            <a:r>
              <a:rPr lang="en-US" dirty="0"/>
              <a:t> </a:t>
            </a:r>
            <a:r>
              <a:rPr lang="en-US" dirty="0" smtClean="0"/>
              <a:t>Matter</a:t>
            </a:r>
            <a:endParaRPr lang="en-US" dirty="0"/>
          </a:p>
        </p:txBody>
      </p:sp>
      <p:sp>
        <p:nvSpPr>
          <p:cNvPr id="100355" name="AutoShape 3"/>
          <p:cNvSpPr>
            <a:spLocks noChangeArrowheads="1"/>
          </p:cNvSpPr>
          <p:nvPr/>
        </p:nvSpPr>
        <p:spPr bwMode="auto">
          <a:xfrm>
            <a:off x="1725613" y="1766888"/>
            <a:ext cx="3644900" cy="736600"/>
          </a:xfrm>
          <a:prstGeom prst="roundRect">
            <a:avLst>
              <a:gd name="adj" fmla="val 22875"/>
            </a:avLst>
          </a:prstGeom>
          <a:solidFill>
            <a:srgbClr val="676767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n-lt"/>
              </a:rPr>
              <a:t>Changes in </a:t>
            </a:r>
            <a:br>
              <a:rPr lang="en-US" sz="2000" b="1" dirty="0">
                <a:solidFill>
                  <a:schemeClr val="accent2"/>
                </a:solidFill>
                <a:latin typeface="+mn-lt"/>
              </a:rPr>
            </a:br>
            <a:r>
              <a:rPr lang="en-US" sz="2000" b="1" dirty="0">
                <a:solidFill>
                  <a:schemeClr val="accent2"/>
                </a:solidFill>
                <a:latin typeface="+mn-lt"/>
              </a:rPr>
              <a:t>business requirements</a:t>
            </a:r>
          </a:p>
        </p:txBody>
      </p:sp>
      <p:sp>
        <p:nvSpPr>
          <p:cNvPr id="100356" name="AutoShape 4"/>
          <p:cNvSpPr>
            <a:spLocks noChangeArrowheads="1"/>
          </p:cNvSpPr>
          <p:nvPr/>
        </p:nvSpPr>
        <p:spPr bwMode="auto">
          <a:xfrm>
            <a:off x="2017713" y="2416175"/>
            <a:ext cx="3632200" cy="735013"/>
          </a:xfrm>
          <a:prstGeom prst="roundRect">
            <a:avLst>
              <a:gd name="adj" fmla="val 23269"/>
            </a:avLst>
          </a:prstGeom>
          <a:solidFill>
            <a:srgbClr val="919191"/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Changes in 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technical requirements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0357" name="Freeform 5"/>
          <p:cNvSpPr>
            <a:spLocks/>
          </p:cNvSpPr>
          <p:nvPr/>
        </p:nvSpPr>
        <p:spPr bwMode="auto">
          <a:xfrm>
            <a:off x="2754313" y="5716588"/>
            <a:ext cx="2109787" cy="600075"/>
          </a:xfrm>
          <a:custGeom>
            <a:avLst/>
            <a:gdLst/>
            <a:ahLst/>
            <a:cxnLst>
              <a:cxn ang="0">
                <a:pos x="416" y="0"/>
              </a:cxn>
              <a:cxn ang="0">
                <a:pos x="0" y="335"/>
              </a:cxn>
              <a:cxn ang="0">
                <a:pos x="992" y="335"/>
              </a:cxn>
              <a:cxn ang="0">
                <a:pos x="1328" y="0"/>
              </a:cxn>
              <a:cxn ang="0">
                <a:pos x="432" y="0"/>
              </a:cxn>
              <a:cxn ang="0">
                <a:pos x="416" y="0"/>
              </a:cxn>
            </a:cxnLst>
            <a:rect l="0" t="0" r="r" b="b"/>
            <a:pathLst>
              <a:path w="1329" h="336">
                <a:moveTo>
                  <a:pt x="416" y="0"/>
                </a:moveTo>
                <a:lnTo>
                  <a:pt x="0" y="335"/>
                </a:lnTo>
                <a:lnTo>
                  <a:pt x="992" y="335"/>
                </a:lnTo>
                <a:lnTo>
                  <a:pt x="1328" y="0"/>
                </a:lnTo>
                <a:lnTo>
                  <a:pt x="432" y="0"/>
                </a:lnTo>
                <a:lnTo>
                  <a:pt x="416" y="0"/>
                </a:lnTo>
              </a:path>
            </a:pathLst>
          </a:custGeom>
          <a:solidFill>
            <a:schemeClr val="tx1"/>
          </a:solidFill>
          <a:ln w="254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58" name="Freeform 6"/>
          <p:cNvSpPr>
            <a:spLocks/>
          </p:cNvSpPr>
          <p:nvPr/>
        </p:nvSpPr>
        <p:spPr bwMode="auto">
          <a:xfrm>
            <a:off x="2741613" y="5703888"/>
            <a:ext cx="2109787" cy="600075"/>
          </a:xfrm>
          <a:custGeom>
            <a:avLst/>
            <a:gdLst/>
            <a:ahLst/>
            <a:cxnLst>
              <a:cxn ang="0">
                <a:pos x="416" y="0"/>
              </a:cxn>
              <a:cxn ang="0">
                <a:pos x="0" y="335"/>
              </a:cxn>
              <a:cxn ang="0">
                <a:pos x="992" y="335"/>
              </a:cxn>
              <a:cxn ang="0">
                <a:pos x="1328" y="0"/>
              </a:cxn>
              <a:cxn ang="0">
                <a:pos x="432" y="0"/>
              </a:cxn>
              <a:cxn ang="0">
                <a:pos x="416" y="0"/>
              </a:cxn>
            </a:cxnLst>
            <a:rect l="0" t="0" r="r" b="b"/>
            <a:pathLst>
              <a:path w="1329" h="336">
                <a:moveTo>
                  <a:pt x="416" y="0"/>
                </a:moveTo>
                <a:lnTo>
                  <a:pt x="0" y="335"/>
                </a:lnTo>
                <a:lnTo>
                  <a:pt x="992" y="335"/>
                </a:lnTo>
                <a:lnTo>
                  <a:pt x="1328" y="0"/>
                </a:lnTo>
                <a:lnTo>
                  <a:pt x="432" y="0"/>
                </a:lnTo>
                <a:lnTo>
                  <a:pt x="416" y="0"/>
                </a:lnTo>
              </a:path>
            </a:pathLst>
          </a:custGeom>
          <a:noFill/>
          <a:ln w="254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59" name="Oval 7"/>
          <p:cNvSpPr>
            <a:spLocks noChangeArrowheads="1"/>
          </p:cNvSpPr>
          <p:nvPr/>
        </p:nvSpPr>
        <p:spPr bwMode="auto">
          <a:xfrm>
            <a:off x="7308850" y="4987925"/>
            <a:ext cx="1079500" cy="1042988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tx1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60" name="Rectangle 8"/>
          <p:cNvSpPr>
            <a:spLocks noChangeArrowheads="1"/>
          </p:cNvSpPr>
          <p:nvPr/>
        </p:nvSpPr>
        <p:spPr bwMode="auto">
          <a:xfrm>
            <a:off x="7515980" y="5298320"/>
            <a:ext cx="681276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 dirty="0">
                <a:latin typeface="+mn-lt"/>
              </a:rPr>
              <a:t>data</a:t>
            </a:r>
          </a:p>
        </p:txBody>
      </p:sp>
      <p:sp>
        <p:nvSpPr>
          <p:cNvPr id="100361" name="Rectangle 9"/>
          <p:cNvSpPr>
            <a:spLocks noChangeArrowheads="1"/>
          </p:cNvSpPr>
          <p:nvPr/>
        </p:nvSpPr>
        <p:spPr bwMode="auto">
          <a:xfrm>
            <a:off x="6720526" y="2943221"/>
            <a:ext cx="1193800" cy="1833562"/>
          </a:xfrm>
          <a:prstGeom prst="rect">
            <a:avLst/>
          </a:prstGeom>
          <a:solidFill>
            <a:schemeClr val="tx2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2" name="Rectangle 10"/>
          <p:cNvSpPr>
            <a:spLocks noChangeArrowheads="1"/>
          </p:cNvSpPr>
          <p:nvPr/>
        </p:nvSpPr>
        <p:spPr bwMode="auto">
          <a:xfrm>
            <a:off x="6631626" y="3092446"/>
            <a:ext cx="1130300" cy="1562100"/>
          </a:xfrm>
          <a:prstGeom prst="rect">
            <a:avLst/>
          </a:prstGeom>
          <a:solidFill>
            <a:schemeClr val="tx2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3" name="Rectangle 11"/>
          <p:cNvSpPr>
            <a:spLocks noChangeArrowheads="1"/>
          </p:cNvSpPr>
          <p:nvPr/>
        </p:nvSpPr>
        <p:spPr bwMode="auto">
          <a:xfrm>
            <a:off x="6618926" y="3079746"/>
            <a:ext cx="1155700" cy="1587500"/>
          </a:xfrm>
          <a:prstGeom prst="rect">
            <a:avLst/>
          </a:prstGeom>
          <a:solidFill>
            <a:schemeClr val="tx2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4" name="Rectangle 12"/>
          <p:cNvSpPr>
            <a:spLocks noChangeArrowheads="1"/>
          </p:cNvSpPr>
          <p:nvPr/>
        </p:nvSpPr>
        <p:spPr bwMode="auto">
          <a:xfrm>
            <a:off x="6720526" y="3155946"/>
            <a:ext cx="1130300" cy="1549400"/>
          </a:xfrm>
          <a:prstGeom prst="rect">
            <a:avLst/>
          </a:prstGeom>
          <a:solidFill>
            <a:schemeClr val="tx2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5" name="Rectangle 13"/>
          <p:cNvSpPr>
            <a:spLocks noChangeArrowheads="1"/>
          </p:cNvSpPr>
          <p:nvPr/>
        </p:nvSpPr>
        <p:spPr bwMode="auto">
          <a:xfrm>
            <a:off x="6542726" y="2857496"/>
            <a:ext cx="1320800" cy="1862137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6" name="Rectangle 14"/>
          <p:cNvSpPr>
            <a:spLocks noChangeArrowheads="1"/>
          </p:cNvSpPr>
          <p:nvPr/>
        </p:nvSpPr>
        <p:spPr bwMode="auto">
          <a:xfrm>
            <a:off x="6516346" y="3418333"/>
            <a:ext cx="1372169" cy="58836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sz="2000" dirty="0">
                <a:latin typeface="+mn-lt"/>
              </a:rPr>
              <a:t>other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2000" dirty="0">
                <a:latin typeface="+mn-lt"/>
              </a:rPr>
              <a:t>documents</a:t>
            </a:r>
          </a:p>
        </p:txBody>
      </p:sp>
      <p:sp>
        <p:nvSpPr>
          <p:cNvPr id="100367" name="Rectangle 15"/>
          <p:cNvSpPr>
            <a:spLocks noChangeArrowheads="1"/>
          </p:cNvSpPr>
          <p:nvPr/>
        </p:nvSpPr>
        <p:spPr bwMode="auto">
          <a:xfrm>
            <a:off x="6334125" y="5927725"/>
            <a:ext cx="697306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 dirty="0">
                <a:latin typeface="+mn-lt"/>
              </a:rPr>
              <a:t>code</a:t>
            </a:r>
          </a:p>
        </p:txBody>
      </p:sp>
      <p:sp>
        <p:nvSpPr>
          <p:cNvPr id="100368" name="Freeform 16"/>
          <p:cNvSpPr>
            <a:spLocks/>
          </p:cNvSpPr>
          <p:nvPr/>
        </p:nvSpPr>
        <p:spPr bwMode="auto">
          <a:xfrm>
            <a:off x="2728913" y="5653088"/>
            <a:ext cx="2109787" cy="598487"/>
          </a:xfrm>
          <a:custGeom>
            <a:avLst/>
            <a:gdLst/>
            <a:ahLst/>
            <a:cxnLst>
              <a:cxn ang="0">
                <a:pos x="408" y="0"/>
              </a:cxn>
              <a:cxn ang="0">
                <a:pos x="0" y="334"/>
              </a:cxn>
              <a:cxn ang="0">
                <a:pos x="984" y="334"/>
              </a:cxn>
              <a:cxn ang="0">
                <a:pos x="1328" y="0"/>
              </a:cxn>
              <a:cxn ang="0">
                <a:pos x="432" y="0"/>
              </a:cxn>
              <a:cxn ang="0">
                <a:pos x="408" y="0"/>
              </a:cxn>
            </a:cxnLst>
            <a:rect l="0" t="0" r="r" b="b"/>
            <a:pathLst>
              <a:path w="1329" h="335">
                <a:moveTo>
                  <a:pt x="408" y="0"/>
                </a:moveTo>
                <a:lnTo>
                  <a:pt x="0" y="334"/>
                </a:lnTo>
                <a:lnTo>
                  <a:pt x="984" y="334"/>
                </a:lnTo>
                <a:lnTo>
                  <a:pt x="1328" y="0"/>
                </a:lnTo>
                <a:lnTo>
                  <a:pt x="432" y="0"/>
                </a:lnTo>
                <a:lnTo>
                  <a:pt x="408" y="0"/>
                </a:lnTo>
              </a:path>
            </a:pathLst>
          </a:custGeom>
          <a:solidFill>
            <a:schemeClr val="bg2"/>
          </a:solidFill>
          <a:ln w="254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9" name="Freeform 17"/>
          <p:cNvSpPr>
            <a:spLocks/>
          </p:cNvSpPr>
          <p:nvPr/>
        </p:nvSpPr>
        <p:spPr bwMode="auto">
          <a:xfrm>
            <a:off x="2716213" y="5640388"/>
            <a:ext cx="2109787" cy="598487"/>
          </a:xfrm>
          <a:custGeom>
            <a:avLst/>
            <a:gdLst/>
            <a:ahLst/>
            <a:cxnLst>
              <a:cxn ang="0">
                <a:pos x="408" y="0"/>
              </a:cxn>
              <a:cxn ang="0">
                <a:pos x="0" y="334"/>
              </a:cxn>
              <a:cxn ang="0">
                <a:pos x="984" y="334"/>
              </a:cxn>
              <a:cxn ang="0">
                <a:pos x="1328" y="0"/>
              </a:cxn>
              <a:cxn ang="0">
                <a:pos x="432" y="0"/>
              </a:cxn>
              <a:cxn ang="0">
                <a:pos x="408" y="0"/>
              </a:cxn>
            </a:cxnLst>
            <a:rect l="0" t="0" r="r" b="b"/>
            <a:pathLst>
              <a:path w="1329" h="335">
                <a:moveTo>
                  <a:pt x="408" y="0"/>
                </a:moveTo>
                <a:lnTo>
                  <a:pt x="0" y="334"/>
                </a:lnTo>
                <a:lnTo>
                  <a:pt x="984" y="334"/>
                </a:lnTo>
                <a:lnTo>
                  <a:pt x="1328" y="0"/>
                </a:lnTo>
                <a:lnTo>
                  <a:pt x="432" y="0"/>
                </a:lnTo>
                <a:lnTo>
                  <a:pt x="408" y="0"/>
                </a:lnTo>
              </a:path>
            </a:pathLst>
          </a:custGeom>
          <a:noFill/>
          <a:ln w="254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70" name="Rectangle 18"/>
          <p:cNvSpPr>
            <a:spLocks noChangeArrowheads="1"/>
          </p:cNvSpPr>
          <p:nvPr/>
        </p:nvSpPr>
        <p:spPr bwMode="auto">
          <a:xfrm>
            <a:off x="3183322" y="5725774"/>
            <a:ext cx="1284966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 dirty="0" smtClean="0">
                <a:latin typeface="+mn-lt"/>
              </a:rPr>
              <a:t>Test Cases</a:t>
            </a:r>
            <a:endParaRPr lang="en-US" sz="2000" dirty="0">
              <a:latin typeface="+mn-lt"/>
            </a:endParaRPr>
          </a:p>
        </p:txBody>
      </p:sp>
      <p:sp>
        <p:nvSpPr>
          <p:cNvPr id="100371" name="Rectangle 19"/>
          <p:cNvSpPr>
            <a:spLocks noChangeArrowheads="1"/>
          </p:cNvSpPr>
          <p:nvPr/>
        </p:nvSpPr>
        <p:spPr bwMode="auto">
          <a:xfrm>
            <a:off x="1344613" y="4751388"/>
            <a:ext cx="1130300" cy="1562100"/>
          </a:xfrm>
          <a:prstGeom prst="rect">
            <a:avLst/>
          </a:prstGeom>
          <a:solidFill>
            <a:schemeClr val="accent2"/>
          </a:solidFill>
          <a:ln w="25400">
            <a:noFill/>
            <a:miter lim="800000"/>
            <a:headEnd/>
            <a:tailEnd/>
          </a:ln>
          <a:effectLst>
            <a:outerShdw dist="107763" dir="2700000" algn="ctr" rotWithShape="0">
              <a:schemeClr val="tx1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72" name="Rectangle 20"/>
          <p:cNvSpPr>
            <a:spLocks noChangeArrowheads="1"/>
          </p:cNvSpPr>
          <p:nvPr/>
        </p:nvSpPr>
        <p:spPr bwMode="auto">
          <a:xfrm>
            <a:off x="1331913" y="4738688"/>
            <a:ext cx="1155700" cy="15875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73" name="Rectangle 21"/>
          <p:cNvSpPr>
            <a:spLocks noChangeArrowheads="1"/>
          </p:cNvSpPr>
          <p:nvPr/>
        </p:nvSpPr>
        <p:spPr bwMode="auto">
          <a:xfrm>
            <a:off x="1419225" y="5162079"/>
            <a:ext cx="965007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ctr" eaLnBrk="0" hangingPunct="0"/>
            <a:r>
              <a:rPr lang="en-US" sz="2000" dirty="0" smtClean="0">
                <a:latin typeface="+mn-lt"/>
              </a:rPr>
              <a:t>Project</a:t>
            </a:r>
          </a:p>
          <a:p>
            <a:pPr algn="ctr" eaLnBrk="0" hangingPunct="0"/>
            <a:r>
              <a:rPr lang="en-US" sz="2000" dirty="0" smtClean="0">
                <a:latin typeface="+mn-lt"/>
              </a:rPr>
              <a:t>Plan</a:t>
            </a:r>
          </a:p>
        </p:txBody>
      </p:sp>
      <p:sp>
        <p:nvSpPr>
          <p:cNvPr id="100379" name="AutoShape 27"/>
          <p:cNvSpPr>
            <a:spLocks noChangeArrowheads="1"/>
          </p:cNvSpPr>
          <p:nvPr/>
        </p:nvSpPr>
        <p:spPr bwMode="auto">
          <a:xfrm>
            <a:off x="2386013" y="3087688"/>
            <a:ext cx="3543300" cy="723900"/>
          </a:xfrm>
          <a:prstGeom prst="roundRect">
            <a:avLst>
              <a:gd name="adj" fmla="val 23269"/>
            </a:avLst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+mn-lt"/>
              </a:rPr>
              <a:t>Changes in </a:t>
            </a:r>
            <a:br>
              <a:rPr lang="en-US" b="1" dirty="0">
                <a:solidFill>
                  <a:schemeClr val="accent3"/>
                </a:solidFill>
                <a:latin typeface="+mn-lt"/>
              </a:rPr>
            </a:br>
            <a:r>
              <a:rPr lang="en-US" b="1" dirty="0">
                <a:solidFill>
                  <a:schemeClr val="accent3"/>
                </a:solidFill>
                <a:latin typeface="+mn-lt"/>
              </a:rPr>
              <a:t>user requirements</a:t>
            </a:r>
            <a:endParaRPr lang="en-US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100382" name="Line 30"/>
          <p:cNvSpPr>
            <a:spLocks noChangeShapeType="1"/>
          </p:cNvSpPr>
          <p:nvPr/>
        </p:nvSpPr>
        <p:spPr bwMode="auto">
          <a:xfrm flipH="1">
            <a:off x="2209799" y="3886200"/>
            <a:ext cx="838199" cy="838199"/>
          </a:xfrm>
          <a:prstGeom prst="line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83" name="Line 31"/>
          <p:cNvSpPr>
            <a:spLocks noChangeShapeType="1"/>
          </p:cNvSpPr>
          <p:nvPr/>
        </p:nvSpPr>
        <p:spPr bwMode="auto">
          <a:xfrm>
            <a:off x="3352800" y="3886200"/>
            <a:ext cx="457200" cy="1752599"/>
          </a:xfrm>
          <a:prstGeom prst="line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84" name="Line 32"/>
          <p:cNvSpPr>
            <a:spLocks noChangeShapeType="1"/>
          </p:cNvSpPr>
          <p:nvPr/>
        </p:nvSpPr>
        <p:spPr bwMode="auto">
          <a:xfrm>
            <a:off x="4343400" y="3886201"/>
            <a:ext cx="1370013" cy="1625600"/>
          </a:xfrm>
          <a:prstGeom prst="line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85" name="Line 33"/>
          <p:cNvSpPr>
            <a:spLocks noChangeShapeType="1"/>
          </p:cNvSpPr>
          <p:nvPr/>
        </p:nvSpPr>
        <p:spPr bwMode="auto">
          <a:xfrm>
            <a:off x="6019800" y="3657601"/>
            <a:ext cx="533400" cy="76200"/>
          </a:xfrm>
          <a:prstGeom prst="line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86" name="Line 34"/>
          <p:cNvSpPr>
            <a:spLocks noChangeShapeType="1"/>
          </p:cNvSpPr>
          <p:nvPr/>
        </p:nvSpPr>
        <p:spPr bwMode="auto">
          <a:xfrm>
            <a:off x="5562600" y="3886201"/>
            <a:ext cx="1676400" cy="1524000"/>
          </a:xfrm>
          <a:prstGeom prst="line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88" name="Oval 36"/>
          <p:cNvSpPr>
            <a:spLocks noChangeArrowheads="1"/>
          </p:cNvSpPr>
          <p:nvPr/>
        </p:nvSpPr>
        <p:spPr bwMode="auto">
          <a:xfrm>
            <a:off x="2843213" y="4370388"/>
            <a:ext cx="3302000" cy="749300"/>
          </a:xfrm>
          <a:prstGeom prst="ellipse">
            <a:avLst/>
          </a:prstGeom>
          <a:noFill/>
          <a:ln w="25400">
            <a:noFill/>
            <a:round/>
            <a:headEnd/>
            <a:tailEnd/>
          </a:ln>
          <a:effectLst>
            <a:outerShdw dist="53882" dir="2700000" algn="ctr" rotWithShape="0">
              <a:schemeClr val="tx1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0390" name="Picture 38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4638" y="5289550"/>
            <a:ext cx="1330325" cy="1049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113886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Really This Bad?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Set of requirements </a:t>
            </a:r>
            <a:r>
              <a:rPr lang="en-US" dirty="0" smtClean="0">
                <a:solidFill>
                  <a:schemeClr val="accent3"/>
                </a:solidFill>
              </a:rPr>
              <a:t>must be meaningful to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Client</a:t>
            </a:r>
            <a:endParaRPr lang="en-US" dirty="0" smtClean="0">
              <a:solidFill>
                <a:schemeClr val="accent4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2209800"/>
            <a:ext cx="423862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2286000"/>
            <a:ext cx="47625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Really This Bad?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Set of requirements </a:t>
            </a:r>
            <a:r>
              <a:rPr lang="en-US" dirty="0" smtClean="0">
                <a:solidFill>
                  <a:schemeClr val="accent3"/>
                </a:solidFill>
              </a:rPr>
              <a:t>must be meaningful to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Client</a:t>
            </a:r>
            <a:endParaRPr lang="en-US" dirty="0" smtClean="0">
              <a:solidFill>
                <a:schemeClr val="accent4"/>
              </a:solidFill>
            </a:endParaRP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Designers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Developers</a:t>
            </a:r>
          </a:p>
          <a:p>
            <a:pPr lvl="1"/>
            <a:endParaRPr lang="en-US" dirty="0" smtClean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2209800"/>
            <a:ext cx="6096000" cy="26508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Really This Bad?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Set of requirements </a:t>
            </a:r>
            <a:r>
              <a:rPr lang="en-US" dirty="0" smtClean="0">
                <a:solidFill>
                  <a:schemeClr val="accent3"/>
                </a:solidFill>
              </a:rPr>
              <a:t>must be meaningful to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Client</a:t>
            </a:r>
            <a:endParaRPr lang="en-US" dirty="0" smtClean="0">
              <a:solidFill>
                <a:schemeClr val="accent4"/>
              </a:solidFill>
            </a:endParaRP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Designers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Developers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Users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Really This Bad?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Set of requirements </a:t>
            </a:r>
            <a:r>
              <a:rPr lang="en-US" dirty="0" smtClean="0">
                <a:solidFill>
                  <a:schemeClr val="accent3"/>
                </a:solidFill>
              </a:rPr>
              <a:t>must be meaningful to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Client</a:t>
            </a:r>
            <a:endParaRPr lang="en-US" dirty="0" smtClean="0">
              <a:solidFill>
                <a:schemeClr val="accent4"/>
              </a:solidFill>
            </a:endParaRP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Designers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Developers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Users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Legal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028" name="Picture 4" descr="http://i.huffpost.com/gen/1832536/thumbs/o-BETTER-CALL-SAUL-faceboo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7" r="12497"/>
          <a:stretch/>
        </p:blipFill>
        <p:spPr bwMode="auto">
          <a:xfrm>
            <a:off x="3475892" y="2209800"/>
            <a:ext cx="5363308" cy="3581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Do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Stories are your hammer</a:t>
            </a:r>
          </a:p>
          <a:p>
            <a:pPr lvl="1"/>
            <a:r>
              <a:rPr lang="en-US" dirty="0" smtClean="0"/>
              <a:t>Provides </a:t>
            </a:r>
            <a:r>
              <a:rPr lang="en-US" dirty="0" smtClean="0">
                <a:solidFill>
                  <a:schemeClr val="accent1"/>
                </a:solidFill>
              </a:rPr>
              <a:t>insight into client’s goals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Interactions specified </a:t>
            </a:r>
            <a:r>
              <a:rPr lang="en-US" dirty="0" smtClean="0"/>
              <a:t>&amp; discussed</a:t>
            </a:r>
          </a:p>
          <a:p>
            <a:pPr lvl="1"/>
            <a:r>
              <a:rPr lang="en-US" dirty="0" smtClean="0"/>
              <a:t>Within story </a:t>
            </a:r>
            <a:r>
              <a:rPr lang="en-US" dirty="0" smtClean="0">
                <a:solidFill>
                  <a:schemeClr val="accent1"/>
                </a:solidFill>
              </a:rPr>
              <a:t>show cause-and-effect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Testing script created </a:t>
            </a:r>
            <a:r>
              <a:rPr lang="en-US" dirty="0" smtClean="0"/>
              <a:t>for free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People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/>
                <a:cs typeface="Courier New"/>
              </a:rPr>
              <a:t>♥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stories</a:t>
            </a:r>
          </a:p>
          <a:p>
            <a:r>
              <a:rPr lang="en-US" dirty="0" smtClean="0"/>
              <a:t>Document stories at </a:t>
            </a:r>
            <a:r>
              <a:rPr lang="en-US" dirty="0" smtClean="0">
                <a:solidFill>
                  <a:schemeClr val="accent3"/>
                </a:solidFill>
              </a:rPr>
              <a:t>multiple levels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Visual, explanatory, outline</a:t>
            </a:r>
            <a:r>
              <a:rPr lang="en-US" dirty="0" smtClean="0"/>
              <a:t> important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3200" y="1752600"/>
            <a:ext cx="2438483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Do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Stories are your hammer</a:t>
            </a:r>
          </a:p>
          <a:p>
            <a:pPr lvl="1"/>
            <a:r>
              <a:rPr lang="en-US" dirty="0"/>
              <a:t>Provides </a:t>
            </a:r>
            <a:r>
              <a:rPr lang="en-US" dirty="0">
                <a:solidFill>
                  <a:schemeClr val="accent1"/>
                </a:solidFill>
              </a:rPr>
              <a:t>insight into client’s goals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Interactions specified </a:t>
            </a:r>
            <a:r>
              <a:rPr lang="en-US" dirty="0"/>
              <a:t>&amp; discussed</a:t>
            </a:r>
          </a:p>
          <a:p>
            <a:pPr lvl="1"/>
            <a:r>
              <a:rPr lang="en-US" dirty="0"/>
              <a:t>Within story </a:t>
            </a:r>
            <a:r>
              <a:rPr lang="en-US" dirty="0">
                <a:solidFill>
                  <a:schemeClr val="accent1"/>
                </a:solidFill>
              </a:rPr>
              <a:t>show cause-and-effect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Testing script created </a:t>
            </a:r>
            <a:r>
              <a:rPr lang="en-US" dirty="0"/>
              <a:t>for free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People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/>
                <a:cs typeface="Courier New"/>
              </a:rPr>
              <a:t>♥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stories</a:t>
            </a:r>
          </a:p>
          <a:p>
            <a:r>
              <a:rPr lang="en-US" dirty="0"/>
              <a:t>Document stories at </a:t>
            </a:r>
            <a:r>
              <a:rPr lang="en-US" dirty="0">
                <a:solidFill>
                  <a:schemeClr val="accent3"/>
                </a:solidFill>
              </a:rPr>
              <a:t>multiple levels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Visual, explanatory, outline</a:t>
            </a:r>
            <a:r>
              <a:rPr lang="en-US" dirty="0"/>
              <a:t> important</a:t>
            </a:r>
          </a:p>
          <a:p>
            <a:pPr lvl="8"/>
            <a:endParaRPr lang="en-US" dirty="0"/>
          </a:p>
          <a:p>
            <a:pPr algn="ctr">
              <a:buNone/>
            </a:pPr>
            <a:r>
              <a:rPr lang="en-US" sz="4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what details should we include?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3200" y="1752600"/>
            <a:ext cx="2438483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339" r="-18339"/>
          <a:stretch>
            <a:fillRect/>
          </a:stretch>
        </p:blipFill>
        <p:spPr/>
      </p:pic>
      <p:pic>
        <p:nvPicPr>
          <p:cNvPr id="2050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141" r="-9141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Much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smtClean="0"/>
              <a:t>Too Little</a:t>
            </a: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Too Much vs. Too Little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 Much vs. Too Little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3"/>
                </a:solidFill>
              </a:rPr>
              <a:t>Doing nothing is losing, </a:t>
            </a:r>
            <a:r>
              <a:rPr lang="en-US" b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do not even think it</a:t>
            </a:r>
          </a:p>
          <a:p>
            <a:r>
              <a:rPr lang="en-US" smtClean="0"/>
              <a:t>Limit use cases to </a:t>
            </a:r>
            <a:r>
              <a:rPr lang="en-US" smtClean="0">
                <a:solidFill>
                  <a:schemeClr val="accent3"/>
                </a:solidFill>
              </a:rPr>
              <a:t>highlight only important details</a:t>
            </a:r>
          </a:p>
          <a:p>
            <a:pPr lvl="1"/>
            <a:r>
              <a:rPr lang="en-US" cap="small" smtClean="0">
                <a:solidFill>
                  <a:schemeClr val="accent1"/>
                </a:solidFill>
              </a:rPr>
              <a:t>What</a:t>
            </a:r>
            <a:r>
              <a:rPr lang="en-US" smtClean="0">
                <a:solidFill>
                  <a:schemeClr val="accent1"/>
                </a:solidFill>
              </a:rPr>
              <a:t> &amp; </a:t>
            </a:r>
            <a:r>
              <a:rPr lang="en-US" cap="small" smtClean="0">
                <a:solidFill>
                  <a:schemeClr val="accent1"/>
                </a:solidFill>
              </a:rPr>
              <a:t>why</a:t>
            </a:r>
            <a:r>
              <a:rPr lang="en-US" smtClean="0">
                <a:solidFill>
                  <a:schemeClr val="accent1"/>
                </a:solidFill>
              </a:rPr>
              <a:t>, not </a:t>
            </a:r>
            <a:r>
              <a:rPr lang="en-US" cap="small" smtClean="0">
                <a:solidFill>
                  <a:schemeClr val="accent1"/>
                </a:solidFill>
              </a:rPr>
              <a:t>how</a:t>
            </a:r>
            <a:r>
              <a:rPr lang="en-US" smtClean="0">
                <a:solidFill>
                  <a:schemeClr val="accent1"/>
                </a:solidFill>
              </a:rPr>
              <a:t>, </a:t>
            </a:r>
            <a:r>
              <a:rPr lang="en-US" smtClean="0"/>
              <a:t>included in these models</a:t>
            </a:r>
          </a:p>
          <a:p>
            <a:pPr lvl="1"/>
            <a:r>
              <a:rPr lang="en-US" smtClean="0"/>
              <a:t>Will still be able to </a:t>
            </a:r>
            <a:r>
              <a:rPr lang="en-US" smtClean="0">
                <a:solidFill>
                  <a:srgbClr val="3891A7"/>
                </a:solidFill>
              </a:rPr>
              <a:t>find astonishing number of bugs</a:t>
            </a:r>
          </a:p>
          <a:p>
            <a:r>
              <a:rPr lang="en-US" smtClean="0">
                <a:solidFill>
                  <a:schemeClr val="accent3"/>
                </a:solidFill>
              </a:rPr>
              <a:t>Many details unusable </a:t>
            </a:r>
            <a:r>
              <a:rPr lang="en-US" smtClean="0"/>
              <a:t>or useless or both</a:t>
            </a:r>
          </a:p>
          <a:p>
            <a:pPr lvl="1"/>
            <a:r>
              <a:rPr lang="en-US" smtClean="0"/>
              <a:t>Including these would </a:t>
            </a:r>
            <a:r>
              <a:rPr lang="en-US" smtClean="0">
                <a:solidFill>
                  <a:srgbClr val="3891A7"/>
                </a:solidFill>
              </a:rPr>
              <a:t>waste good web surfing time</a:t>
            </a:r>
          </a:p>
          <a:p>
            <a:pPr lvl="1"/>
            <a:r>
              <a:rPr lang="en-US" smtClean="0">
                <a:solidFill>
                  <a:schemeClr val="accent1"/>
                </a:solidFill>
              </a:rPr>
              <a:t>Clients do not understand or care </a:t>
            </a:r>
            <a:r>
              <a:rPr lang="en-US" smtClean="0"/>
              <a:t>about these details</a:t>
            </a:r>
          </a:p>
          <a:p>
            <a:pPr lvl="1"/>
            <a:r>
              <a:rPr lang="en-US" smtClean="0"/>
              <a:t>Fewer details == </a:t>
            </a:r>
            <a:r>
              <a:rPr lang="en-US" smtClean="0">
                <a:solidFill>
                  <a:srgbClr val="3891A7"/>
                </a:solidFill>
              </a:rPr>
              <a:t>more time ogling “too little”</a:t>
            </a:r>
            <a:endParaRPr lang="en-US" dirty="0" smtClean="0">
              <a:solidFill>
                <a:srgbClr val="3891A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 Much vs. Too Little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3"/>
                </a:solidFill>
              </a:rPr>
              <a:t>Doing nothing is losing, </a:t>
            </a:r>
            <a:r>
              <a:rPr lang="en-US" b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do not even think it</a:t>
            </a:r>
          </a:p>
          <a:p>
            <a:r>
              <a:rPr lang="en-US" smtClean="0"/>
              <a:t>Limit use cases to </a:t>
            </a:r>
            <a:r>
              <a:rPr lang="en-US" smtClean="0">
                <a:solidFill>
                  <a:schemeClr val="accent3"/>
                </a:solidFill>
              </a:rPr>
              <a:t>highlight only important details</a:t>
            </a:r>
          </a:p>
          <a:p>
            <a:pPr lvl="1"/>
            <a:r>
              <a:rPr lang="en-US" cap="small" smtClean="0">
                <a:solidFill>
                  <a:schemeClr val="accent1"/>
                </a:solidFill>
              </a:rPr>
              <a:t>What</a:t>
            </a:r>
            <a:r>
              <a:rPr lang="en-US" smtClean="0">
                <a:solidFill>
                  <a:schemeClr val="accent1"/>
                </a:solidFill>
              </a:rPr>
              <a:t> &amp; </a:t>
            </a:r>
            <a:r>
              <a:rPr lang="en-US" cap="small" smtClean="0">
                <a:solidFill>
                  <a:schemeClr val="accent1"/>
                </a:solidFill>
              </a:rPr>
              <a:t>why</a:t>
            </a:r>
            <a:r>
              <a:rPr lang="en-US" smtClean="0">
                <a:solidFill>
                  <a:schemeClr val="accent1"/>
                </a:solidFill>
              </a:rPr>
              <a:t>, not </a:t>
            </a:r>
            <a:r>
              <a:rPr lang="en-US" cap="small" smtClean="0">
                <a:solidFill>
                  <a:schemeClr val="accent1"/>
                </a:solidFill>
              </a:rPr>
              <a:t>how</a:t>
            </a:r>
            <a:r>
              <a:rPr lang="en-US" smtClean="0">
                <a:solidFill>
                  <a:schemeClr val="accent1"/>
                </a:solidFill>
              </a:rPr>
              <a:t>, </a:t>
            </a:r>
            <a:r>
              <a:rPr lang="en-US" smtClean="0"/>
              <a:t>included in these models</a:t>
            </a:r>
          </a:p>
          <a:p>
            <a:pPr lvl="1"/>
            <a:r>
              <a:rPr lang="en-US" smtClean="0"/>
              <a:t>Will still be able to </a:t>
            </a:r>
            <a:r>
              <a:rPr lang="en-US" smtClean="0">
                <a:solidFill>
                  <a:srgbClr val="3891A7"/>
                </a:solidFill>
              </a:rPr>
              <a:t>find astonishing number of bugs</a:t>
            </a:r>
          </a:p>
          <a:p>
            <a:r>
              <a:rPr lang="en-US" smtClean="0">
                <a:solidFill>
                  <a:schemeClr val="accent3"/>
                </a:solidFill>
              </a:rPr>
              <a:t>Many details unusable </a:t>
            </a:r>
            <a:r>
              <a:rPr lang="en-US" smtClean="0"/>
              <a:t>or useless or both</a:t>
            </a:r>
          </a:p>
          <a:p>
            <a:pPr lvl="1"/>
            <a:r>
              <a:rPr lang="en-US" smtClean="0"/>
              <a:t>Including these would </a:t>
            </a:r>
            <a:r>
              <a:rPr lang="en-US" smtClean="0">
                <a:solidFill>
                  <a:srgbClr val="3891A7"/>
                </a:solidFill>
              </a:rPr>
              <a:t>waste good web surfing time</a:t>
            </a:r>
          </a:p>
          <a:p>
            <a:pPr lvl="1"/>
            <a:r>
              <a:rPr lang="en-US" smtClean="0">
                <a:solidFill>
                  <a:schemeClr val="accent1"/>
                </a:solidFill>
              </a:rPr>
              <a:t>Clients do not understand or care </a:t>
            </a:r>
            <a:r>
              <a:rPr lang="en-US" smtClean="0"/>
              <a:t>about these details</a:t>
            </a:r>
          </a:p>
          <a:p>
            <a:pPr lvl="1"/>
            <a:r>
              <a:rPr lang="en-US" smtClean="0"/>
              <a:t>Fewer details == </a:t>
            </a:r>
            <a:r>
              <a:rPr lang="en-US" smtClean="0">
                <a:solidFill>
                  <a:srgbClr val="3891A7"/>
                </a:solidFill>
              </a:rPr>
              <a:t>more time ogling “too little”</a:t>
            </a:r>
            <a:endParaRPr lang="en-US" dirty="0" smtClean="0">
              <a:solidFill>
                <a:srgbClr val="3891A7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5563357"/>
            <a:ext cx="914400" cy="118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120" y="5563357"/>
            <a:ext cx="914400" cy="118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6640" y="5563357"/>
            <a:ext cx="914400" cy="118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09160" y="5568834"/>
            <a:ext cx="914400" cy="1175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1680" y="5563357"/>
            <a:ext cx="914400" cy="118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4200" y="5563357"/>
            <a:ext cx="914400" cy="118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Must be of </a:t>
            </a:r>
            <a:r>
              <a:rPr lang="en-US" dirty="0" smtClean="0">
                <a:solidFill>
                  <a:schemeClr val="accent3"/>
                </a:solidFill>
              </a:rPr>
              <a:t>some real value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Serious requirements </a:t>
            </a:r>
            <a:r>
              <a:rPr lang="en-US" dirty="0" smtClean="0"/>
              <a:t>documented only</a:t>
            </a:r>
          </a:p>
          <a:p>
            <a:pPr lvl="1">
              <a:defRPr/>
            </a:pPr>
            <a:r>
              <a:rPr lang="en-US" dirty="0" smtClean="0"/>
              <a:t>Important system </a:t>
            </a:r>
            <a:r>
              <a:rPr lang="en-US" dirty="0" smtClean="0">
                <a:solidFill>
                  <a:schemeClr val="accent1"/>
                </a:solidFill>
              </a:rPr>
              <a:t>uses from user’s perspective</a:t>
            </a:r>
          </a:p>
          <a:p>
            <a:pPr>
              <a:defRPr/>
            </a:pPr>
            <a:r>
              <a:rPr lang="en-US" dirty="0" smtClean="0"/>
              <a:t>Needs to define </a:t>
            </a:r>
            <a:r>
              <a:rPr lang="en-US" dirty="0" smtClean="0">
                <a:solidFill>
                  <a:schemeClr val="accent3"/>
                </a:solidFill>
              </a:rPr>
              <a:t>clear starting &amp; stopping events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Why do we care </a:t>
            </a:r>
            <a:r>
              <a:rPr lang="en-US" dirty="0" smtClean="0"/>
              <a:t>about requirement?</a:t>
            </a:r>
          </a:p>
          <a:p>
            <a:pPr lvl="1">
              <a:defRPr/>
            </a:pPr>
            <a:r>
              <a:rPr lang="en-US" dirty="0" smtClean="0"/>
              <a:t>How would a </a:t>
            </a:r>
            <a:r>
              <a:rPr lang="en-US" dirty="0" smtClean="0">
                <a:solidFill>
                  <a:schemeClr val="accent1"/>
                </a:solidFill>
              </a:rPr>
              <a:t>user know its over</a:t>
            </a:r>
            <a:r>
              <a:rPr lang="en-US" dirty="0" smtClean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Use Case Basics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Record Changes To</a:t>
            </a:r>
            <a:endParaRPr lang="en-US" dirty="0"/>
          </a:p>
        </p:txBody>
      </p:sp>
      <p:sp>
        <p:nvSpPr>
          <p:cNvPr id="102405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Requirements</a:t>
            </a:r>
          </a:p>
          <a:p>
            <a:r>
              <a:rPr lang="en-US" dirty="0" smtClean="0"/>
              <a:t>Specifications</a:t>
            </a:r>
          </a:p>
          <a:p>
            <a:r>
              <a:rPr lang="en-US" dirty="0" smtClean="0"/>
              <a:t>Design Documents</a:t>
            </a:r>
          </a:p>
          <a:p>
            <a:r>
              <a:rPr lang="en-US" dirty="0" smtClean="0"/>
              <a:t>Source code</a:t>
            </a:r>
          </a:p>
          <a:p>
            <a:r>
              <a:rPr lang="en-US" dirty="0" smtClean="0"/>
              <a:t>Comments</a:t>
            </a:r>
          </a:p>
          <a:p>
            <a:r>
              <a:rPr lang="en-US" dirty="0" smtClean="0"/>
              <a:t>Test plans</a:t>
            </a:r>
          </a:p>
          <a:p>
            <a:r>
              <a:rPr lang="en-US" dirty="0" smtClean="0"/>
              <a:t>Test suites</a:t>
            </a:r>
          </a:p>
          <a:p>
            <a:r>
              <a:rPr lang="en-US" dirty="0" smtClean="0"/>
              <a:t>User &amp; maintenance manuals</a:t>
            </a:r>
          </a:p>
          <a:p>
            <a:r>
              <a:rPr lang="en-US" dirty="0" smtClean="0"/>
              <a:t>Standards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59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Use </a:t>
            </a:r>
            <a:r>
              <a:rPr lang="en-US" smtClean="0"/>
              <a:t>Case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Needs to have </a:t>
            </a:r>
            <a:r>
              <a:rPr lang="en-US" dirty="0" smtClean="0">
                <a:solidFill>
                  <a:schemeClr val="accent3"/>
                </a:solidFill>
              </a:rPr>
              <a:t>external initiator (</a:t>
            </a:r>
            <a:r>
              <a:rPr lang="en-US" b="1" i="1" dirty="0" smtClean="0">
                <a:solidFill>
                  <a:srgbClr val="7030A0"/>
                </a:solidFill>
              </a:rPr>
              <a:t>actor</a:t>
            </a:r>
            <a:r>
              <a:rPr lang="en-US" dirty="0" smtClean="0">
                <a:solidFill>
                  <a:schemeClr val="accent3"/>
                </a:solidFill>
              </a:rPr>
              <a:t>) trigger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Player</a:t>
            </a:r>
          </a:p>
        </p:txBody>
      </p:sp>
      <p:pic>
        <p:nvPicPr>
          <p:cNvPr id="51215" name="Picture 15" descr="C:\Users\Matthew\AppData\Local\Microsoft\Windows\Temporary Internet Files\Content.IE5\B99WCXN8\MCj0233408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2362200"/>
            <a:ext cx="1649413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Use </a:t>
            </a:r>
            <a:r>
              <a:rPr lang="en-US" smtClean="0"/>
              <a:t>Case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Needs to have </a:t>
            </a:r>
            <a:r>
              <a:rPr lang="en-US" dirty="0" smtClean="0">
                <a:solidFill>
                  <a:schemeClr val="accent3"/>
                </a:solidFill>
              </a:rPr>
              <a:t>external initiator (</a:t>
            </a:r>
            <a:r>
              <a:rPr lang="en-US" b="1" i="1" dirty="0" smtClean="0">
                <a:solidFill>
                  <a:srgbClr val="7030A0"/>
                </a:solidFill>
              </a:rPr>
              <a:t>actor</a:t>
            </a:r>
            <a:r>
              <a:rPr lang="en-US" dirty="0" smtClean="0">
                <a:solidFill>
                  <a:schemeClr val="accent3"/>
                </a:solidFill>
              </a:rPr>
              <a:t>) trigger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Player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Dealer</a:t>
            </a:r>
          </a:p>
        </p:txBody>
      </p:sp>
      <p:pic>
        <p:nvPicPr>
          <p:cNvPr id="51217" name="Picture 17" descr="C:\Users\Matthew\AppData\Local\Microsoft\Windows\Temporary Internet Files\Content.IE5\6XPZADI4\MCj0338228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590800"/>
            <a:ext cx="18637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Use </a:t>
            </a:r>
            <a:r>
              <a:rPr lang="en-US" smtClean="0"/>
              <a:t>Case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Needs to have </a:t>
            </a:r>
            <a:r>
              <a:rPr lang="en-US" dirty="0" smtClean="0">
                <a:solidFill>
                  <a:schemeClr val="accent3"/>
                </a:solidFill>
              </a:rPr>
              <a:t>external initiator (</a:t>
            </a:r>
            <a:r>
              <a:rPr lang="en-US" b="1" i="1" dirty="0" smtClean="0">
                <a:solidFill>
                  <a:srgbClr val="7030A0"/>
                </a:solidFill>
              </a:rPr>
              <a:t>actor</a:t>
            </a:r>
            <a:r>
              <a:rPr lang="en-US" dirty="0" smtClean="0">
                <a:solidFill>
                  <a:schemeClr val="accent3"/>
                </a:solidFill>
              </a:rPr>
              <a:t>) trigger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Player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Dealer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Pit Boss</a:t>
            </a:r>
          </a:p>
        </p:txBody>
      </p:sp>
      <p:pic>
        <p:nvPicPr>
          <p:cNvPr id="51222" name="Picture 22" descr="C:\Users\Matthew\AppData\Local\Microsoft\Windows\Temporary Internet Files\Content.IE5\B99WCXN8\MCj04102190000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894"/>
          <a:stretch>
            <a:fillRect/>
          </a:stretch>
        </p:blipFill>
        <p:spPr bwMode="auto">
          <a:xfrm flipH="1">
            <a:off x="5105400" y="2590800"/>
            <a:ext cx="127952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Needs to have </a:t>
            </a:r>
            <a:r>
              <a:rPr lang="en-US" dirty="0" smtClean="0">
                <a:solidFill>
                  <a:schemeClr val="accent3"/>
                </a:solidFill>
              </a:rPr>
              <a:t>external initiator (</a:t>
            </a:r>
            <a:r>
              <a:rPr lang="en-US" b="1" i="1" dirty="0" smtClean="0">
                <a:solidFill>
                  <a:srgbClr val="7030A0"/>
                </a:solidFill>
              </a:rPr>
              <a:t>actor</a:t>
            </a:r>
            <a:r>
              <a:rPr lang="en-US" dirty="0" smtClean="0">
                <a:solidFill>
                  <a:schemeClr val="accent3"/>
                </a:solidFill>
              </a:rPr>
              <a:t>) trigger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Player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Dealer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Pit Boss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Fluffy</a:t>
            </a:r>
          </a:p>
        </p:txBody>
      </p:sp>
      <p:pic>
        <p:nvPicPr>
          <p:cNvPr id="51223" name="Picture 23" descr="C:\Users\Matthew\AppData\Local\Microsoft\Windows\Temporary Internet Files\Content.IE5\IN7DGA7E\MCj0417482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1337" y="2590800"/>
            <a:ext cx="2049463" cy="244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Use </a:t>
            </a:r>
            <a:r>
              <a:rPr lang="en-US" smtClean="0"/>
              <a:t>Case Start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Use </a:t>
            </a:r>
            <a:r>
              <a:rPr lang="en-US" smtClean="0"/>
              <a:t>Case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Needs to have </a:t>
            </a:r>
            <a:r>
              <a:rPr lang="en-US" dirty="0" smtClean="0">
                <a:solidFill>
                  <a:schemeClr val="accent3"/>
                </a:solidFill>
              </a:rPr>
              <a:t>external initiator (</a:t>
            </a:r>
            <a:r>
              <a:rPr lang="en-US" b="1" i="1" dirty="0" smtClean="0">
                <a:solidFill>
                  <a:srgbClr val="7030A0"/>
                </a:solidFill>
              </a:rPr>
              <a:t>actor</a:t>
            </a:r>
            <a:r>
              <a:rPr lang="en-US" dirty="0" smtClean="0">
                <a:solidFill>
                  <a:schemeClr val="accent3"/>
                </a:solidFill>
              </a:rPr>
              <a:t>) trigger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Player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Dealer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Pit Boss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Fluffy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Gravitational wave</a:t>
            </a:r>
          </a:p>
        </p:txBody>
      </p:sp>
      <p:pic>
        <p:nvPicPr>
          <p:cNvPr id="51224" name="Picture 24" descr="C:\Users\Matthew\AppData\Local\Microsoft\Windows\Temporary Internet Files\Content.IE5\LQZ5YHYK\MCj043153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209800"/>
            <a:ext cx="2743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Use </a:t>
            </a:r>
            <a:r>
              <a:rPr lang="en-US" smtClean="0"/>
              <a:t>Case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Needs to have </a:t>
            </a:r>
            <a:r>
              <a:rPr lang="en-US" dirty="0" smtClean="0">
                <a:solidFill>
                  <a:schemeClr val="accent3"/>
                </a:solidFill>
              </a:rPr>
              <a:t>external initiator (</a:t>
            </a:r>
            <a:r>
              <a:rPr lang="en-US" b="1" i="1" dirty="0" smtClean="0">
                <a:solidFill>
                  <a:srgbClr val="7030A0"/>
                </a:solidFill>
              </a:rPr>
              <a:t>actor</a:t>
            </a:r>
            <a:r>
              <a:rPr lang="en-US" dirty="0" smtClean="0">
                <a:solidFill>
                  <a:schemeClr val="accent3"/>
                </a:solidFill>
              </a:rPr>
              <a:t>) trigger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Player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Dealer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Pit Boss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Fluffy</a:t>
            </a:r>
          </a:p>
          <a:p>
            <a:pPr lvl="1">
              <a:defRPr/>
            </a:pPr>
            <a:r>
              <a:rPr lang="en-US" dirty="0">
                <a:solidFill>
                  <a:schemeClr val="accent1"/>
                </a:solidFill>
              </a:rPr>
              <a:t>Gravitational </a:t>
            </a:r>
            <a:r>
              <a:rPr lang="en-US" dirty="0" smtClean="0">
                <a:solidFill>
                  <a:schemeClr val="accent1"/>
                </a:solidFill>
              </a:rPr>
              <a:t>wave</a:t>
            </a:r>
            <a:endParaRPr lang="en-US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defRPr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Anything outside the system</a:t>
            </a:r>
          </a:p>
          <a:p>
            <a:pPr>
              <a:defRPr/>
            </a:pPr>
            <a:r>
              <a:rPr lang="en-US" dirty="0" smtClean="0">
                <a:solidFill>
                  <a:schemeClr val="accent3"/>
                </a:solidFill>
              </a:rPr>
              <a:t>Starting event </a:t>
            </a:r>
            <a:r>
              <a:rPr lang="en-US" sz="4000" b="1" u="sng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be clearly defined</a:t>
            </a:r>
          </a:p>
          <a:p>
            <a:pPr lvl="1">
              <a:defRPr/>
            </a:pPr>
            <a:r>
              <a:rPr lang="en-US" dirty="0" smtClean="0"/>
              <a:t>Occurs when external </a:t>
            </a:r>
            <a:r>
              <a:rPr lang="en-US" dirty="0" smtClean="0">
                <a:solidFill>
                  <a:schemeClr val="accent1"/>
                </a:solidFill>
              </a:rPr>
              <a:t>initiator interacts with 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smtClean="0"/>
              <a:t>Deal First Card</a:t>
            </a:r>
            <a:r>
              <a:rPr lang="en-US" smtClean="0"/>
              <a:t> 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3"/>
                </a:solidFill>
              </a:rPr>
              <a:t>Dealer indicates start</a:t>
            </a:r>
            <a:r>
              <a:rPr lang="en-US" dirty="0"/>
              <a:t> of round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Place card, face up, before </a:t>
            </a:r>
            <a:r>
              <a:rPr lang="en-US" dirty="0" smtClean="0">
                <a:solidFill>
                  <a:schemeClr val="accent3"/>
                </a:solidFill>
              </a:rPr>
              <a:t>each player &amp; dealer</a:t>
            </a:r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2895600"/>
            <a:ext cx="2743200" cy="333205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Deal Second Card</a:t>
            </a:r>
            <a:r>
              <a:rPr lang="en-US" dirty="0" smtClean="0"/>
              <a:t> 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3"/>
                </a:solidFill>
              </a:rPr>
              <a:t>Deal one card</a:t>
            </a:r>
            <a:r>
              <a:rPr lang="en-US" dirty="0" smtClean="0"/>
              <a:t>, face up, to each player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3"/>
                </a:solidFill>
              </a:rPr>
              <a:t>Deal one card</a:t>
            </a:r>
            <a:r>
              <a:rPr lang="en-US" dirty="0" smtClean="0"/>
              <a:t>, face down, to the dealer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2895600"/>
            <a:ext cx="2743200" cy="333205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Deal Second Card</a:t>
            </a:r>
            <a:r>
              <a:rPr lang="en-US" dirty="0" smtClean="0"/>
              <a:t> 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3"/>
                </a:solidFill>
              </a:rPr>
              <a:t>Deal one card</a:t>
            </a:r>
            <a:r>
              <a:rPr lang="en-US" dirty="0" smtClean="0"/>
              <a:t>, face up, to each player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3"/>
                </a:solidFill>
              </a:rPr>
              <a:t>Deal one card</a:t>
            </a:r>
            <a:r>
              <a:rPr lang="en-US" dirty="0" smtClean="0"/>
              <a:t>, face down, to the dealer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2895600"/>
            <a:ext cx="2743200" cy="333205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62000" y="3276600"/>
            <a:ext cx="7924800" cy="2308324"/>
          </a:xfrm>
          <a:prstGeom prst="rect">
            <a:avLst/>
          </a:prstGeom>
          <a:solidFill>
            <a:schemeClr val="accent4">
              <a:lumMod val="50000"/>
              <a:alpha val="94902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schemeClr val="bg1"/>
                </a:solidFill>
                <a:latin typeface="+mn-lt"/>
              </a:rPr>
              <a:t>Where is the </a:t>
            </a:r>
            <a:r>
              <a:rPr lang="en-US" sz="48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lt"/>
              </a:rPr>
              <a:t>external initiator</a:t>
            </a:r>
            <a:r>
              <a:rPr lang="en-US" sz="4800" dirty="0">
                <a:solidFill>
                  <a:schemeClr val="bg1"/>
                </a:solidFill>
                <a:latin typeface="+mn-lt"/>
              </a:rPr>
              <a:t>?</a:t>
            </a:r>
          </a:p>
          <a:p>
            <a:pPr>
              <a:defRPr/>
            </a:pPr>
            <a:r>
              <a:rPr lang="en-US" sz="48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n-lt"/>
              </a:rPr>
              <a:t>What event </a:t>
            </a:r>
            <a:r>
              <a:rPr lang="en-US" sz="4800" dirty="0">
                <a:solidFill>
                  <a:schemeClr val="bg1"/>
                </a:solidFill>
                <a:latin typeface="+mn-lt"/>
              </a:rPr>
              <a:t>starts </a:t>
            </a:r>
            <a:r>
              <a:rPr lang="en-US" sz="4800" dirty="0" smtClean="0">
                <a:solidFill>
                  <a:schemeClr val="bg1"/>
                </a:solidFill>
                <a:latin typeface="+mn-lt"/>
              </a:rPr>
              <a:t>use </a:t>
            </a:r>
            <a:r>
              <a:rPr lang="en-US" sz="4800" dirty="0">
                <a:solidFill>
                  <a:schemeClr val="bg1"/>
                </a:solidFill>
                <a:latin typeface="+mn-lt"/>
              </a:rPr>
              <a:t>case</a:t>
            </a:r>
            <a:r>
              <a:rPr lang="en-US" sz="4800" dirty="0" smtClean="0">
                <a:solidFill>
                  <a:schemeClr val="bg1"/>
                </a:solidFill>
                <a:latin typeface="+mn-lt"/>
              </a:rPr>
              <a:t>?</a:t>
            </a:r>
          </a:p>
          <a:p>
            <a:pPr algn="ctr">
              <a:defRPr/>
            </a:pP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Why should the user care?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248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Use Case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Each use case examines </a:t>
            </a:r>
            <a:r>
              <a:rPr lang="en-US" dirty="0" smtClean="0">
                <a:solidFill>
                  <a:schemeClr val="accent3"/>
                </a:solidFill>
              </a:rPr>
              <a:t>exactly </a:t>
            </a:r>
            <a:r>
              <a:rPr lang="en-US" b="1" i="1" u="sng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solidFill>
                  <a:schemeClr val="accent3"/>
                </a:solidFill>
              </a:rPr>
              <a:t> use of a system</a:t>
            </a:r>
          </a:p>
          <a:p>
            <a:pPr>
              <a:defRPr/>
            </a:pPr>
            <a:r>
              <a:rPr lang="en-US" dirty="0" smtClean="0">
                <a:solidFill>
                  <a:schemeClr val="accent3"/>
                </a:solidFill>
              </a:rPr>
              <a:t>All 3 parts of action </a:t>
            </a:r>
            <a:r>
              <a:rPr lang="en-US" dirty="0" smtClean="0"/>
              <a:t>included in use case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Start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Middle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Goal</a:t>
            </a:r>
          </a:p>
        </p:txBody>
      </p:sp>
      <p:pic>
        <p:nvPicPr>
          <p:cNvPr id="52227" name="Picture 3" descr="C:\Users\Matthew\AppData\Local\Microsoft\Windows\Temporary Internet Files\Content.IE5\IN7DGA7E\MCj04346650000[1].wmf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116" y="1752600"/>
            <a:ext cx="341555" cy="3143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11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Record For Change</a:t>
            </a:r>
            <a:endParaRPr lang="en-US" dirty="0"/>
          </a:p>
        </p:txBody>
      </p:sp>
      <p:sp>
        <p:nvSpPr>
          <p:cNvPr id="98312" name="Rectangle 8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Properly handling change </a:t>
            </a:r>
            <a:r>
              <a:rPr lang="en-US" dirty="0" smtClean="0"/>
              <a:t>requires information:</a:t>
            </a:r>
          </a:p>
          <a:p>
            <a:pPr lvl="1"/>
            <a:r>
              <a:rPr lang="en-US" dirty="0"/>
              <a:t>Track</a:t>
            </a:r>
            <a:r>
              <a:rPr lang="en-US" dirty="0" smtClean="0"/>
              <a:t> reason </a:t>
            </a:r>
            <a:r>
              <a:rPr lang="en-US" dirty="0" smtClean="0">
                <a:solidFill>
                  <a:schemeClr val="accent1"/>
                </a:solidFill>
              </a:rPr>
              <a:t>why change needed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What was changed </a:t>
            </a:r>
            <a:r>
              <a:rPr lang="en-US" dirty="0" smtClean="0"/>
              <a:t>should be detailed</a:t>
            </a:r>
          </a:p>
          <a:p>
            <a:pPr lvl="1"/>
            <a:r>
              <a:rPr lang="en-US" dirty="0" smtClean="0"/>
              <a:t>For the changes, any </a:t>
            </a:r>
            <a:r>
              <a:rPr lang="en-US" dirty="0" smtClean="0">
                <a:solidFill>
                  <a:srgbClr val="3891A7"/>
                </a:solidFill>
              </a:rPr>
              <a:t>side-effects important to note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Detail of actual change </a:t>
            </a:r>
            <a:r>
              <a:rPr lang="en-US" dirty="0" smtClean="0"/>
              <a:t>should be tracked</a:t>
            </a:r>
          </a:p>
          <a:p>
            <a:pPr lvl="1"/>
            <a:r>
              <a:rPr lang="en-US" dirty="0" smtClean="0"/>
              <a:t>Anything useful when </a:t>
            </a:r>
            <a:r>
              <a:rPr lang="en-US" dirty="0" smtClean="0">
                <a:solidFill>
                  <a:schemeClr val="accent1"/>
                </a:solidFill>
              </a:rPr>
              <a:t>apportioning blame or praise</a:t>
            </a:r>
          </a:p>
        </p:txBody>
      </p:sp>
      <p:pic>
        <p:nvPicPr>
          <p:cNvPr id="14" name="Picture 13" descr="educat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5650" y="4495800"/>
            <a:ext cx="4437812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929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Each use case examines </a:t>
            </a:r>
            <a:r>
              <a:rPr lang="en-US" dirty="0">
                <a:solidFill>
                  <a:schemeClr val="accent3"/>
                </a:solidFill>
              </a:rPr>
              <a:t>exactly </a:t>
            </a:r>
            <a:r>
              <a:rPr lang="en-US" b="1" i="1" u="sng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>
                <a:solidFill>
                  <a:schemeClr val="accent3"/>
                </a:solidFill>
              </a:rPr>
              <a:t> use of a system</a:t>
            </a:r>
          </a:p>
          <a:p>
            <a:pPr>
              <a:defRPr/>
            </a:pPr>
            <a:r>
              <a:rPr lang="en-US" dirty="0" smtClean="0">
                <a:solidFill>
                  <a:schemeClr val="accent3"/>
                </a:solidFill>
              </a:rPr>
              <a:t>All 3 parts of action </a:t>
            </a:r>
            <a:r>
              <a:rPr lang="en-US" dirty="0" smtClean="0"/>
              <a:t>included in use case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Start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Middle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Goal</a:t>
            </a:r>
          </a:p>
        </p:txBody>
      </p:sp>
      <p:pic>
        <p:nvPicPr>
          <p:cNvPr id="13" name="Picture 3" descr="C:\Users\Matthew\AppData\Local\Microsoft\Windows\Temporary Internet Files\Content.IE5\IN7DGA7E\MCj04346650000[1].wmf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6255" y="2732442"/>
            <a:ext cx="341555" cy="3143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Use Case Requirements</a:t>
            </a:r>
            <a:endParaRPr lang="en-US" dirty="0"/>
          </a:p>
        </p:txBody>
      </p:sp>
      <p:pic>
        <p:nvPicPr>
          <p:cNvPr id="52227" name="Picture 3" descr="C:\Users\Matthew\AppData\Local\Microsoft\Windows\Temporary Internet Files\Content.IE5\IN7DGA7E\MCj04346650000[1].wmf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116" y="1752600"/>
            <a:ext cx="341555" cy="3143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Use Case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Each use case examines </a:t>
            </a:r>
            <a:r>
              <a:rPr lang="en-US" dirty="0">
                <a:solidFill>
                  <a:schemeClr val="accent3"/>
                </a:solidFill>
              </a:rPr>
              <a:t>exactly </a:t>
            </a:r>
            <a:r>
              <a:rPr lang="en-US" b="1" i="1" u="sng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>
                <a:solidFill>
                  <a:schemeClr val="accent3"/>
                </a:solidFill>
              </a:rPr>
              <a:t> use of a system</a:t>
            </a:r>
          </a:p>
          <a:p>
            <a:pPr>
              <a:defRPr/>
            </a:pPr>
            <a:r>
              <a:rPr lang="en-US" dirty="0" smtClean="0">
                <a:solidFill>
                  <a:schemeClr val="accent3"/>
                </a:solidFill>
              </a:rPr>
              <a:t>All 3 parts of action </a:t>
            </a:r>
            <a:r>
              <a:rPr lang="en-US" dirty="0" smtClean="0"/>
              <a:t>included in use case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Start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Middle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Goal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chemeClr val="accent3"/>
                </a:solidFill>
              </a:rPr>
              <a:t>Only </a:t>
            </a:r>
            <a:r>
              <a:rPr lang="en-US" u="sng" dirty="0" smtClean="0">
                <a:solidFill>
                  <a:schemeClr val="accent3"/>
                </a:solidFill>
              </a:rPr>
              <a:t>Deal First Card</a:t>
            </a:r>
            <a:r>
              <a:rPr lang="en-US" dirty="0" smtClean="0"/>
              <a:t> has start condition</a:t>
            </a:r>
          </a:p>
          <a:p>
            <a:pPr lvl="1">
              <a:defRPr/>
            </a:pPr>
            <a:r>
              <a:rPr lang="en-US" dirty="0" smtClean="0"/>
              <a:t>Probably should </a:t>
            </a:r>
            <a:r>
              <a:rPr lang="en-US" dirty="0" smtClean="0">
                <a:solidFill>
                  <a:schemeClr val="accent1"/>
                </a:solidFill>
              </a:rPr>
              <a:t>combine them into single use case</a:t>
            </a:r>
          </a:p>
          <a:p>
            <a:pPr>
              <a:buFont typeface="Wingdings" pitchFamily="2" charset="2"/>
              <a:buNone/>
              <a:defRPr/>
            </a:pPr>
            <a:endParaRPr lang="en-US" dirty="0" smtClean="0"/>
          </a:p>
        </p:txBody>
      </p:sp>
      <p:pic>
        <p:nvPicPr>
          <p:cNvPr id="52227" name="Picture 3" descr="C:\Users\Matthew\AppData\Local\Microsoft\Windows\Temporary Internet Files\Content.IE5\IN7DGA7E\MCj04346650000[1].wmf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116" y="1752600"/>
            <a:ext cx="341555" cy="314325"/>
          </a:xfrm>
          <a:prstGeom prst="rect">
            <a:avLst/>
          </a:prstGeom>
          <a:noFill/>
        </p:spPr>
      </p:pic>
      <p:pic>
        <p:nvPicPr>
          <p:cNvPr id="13" name="Picture 3" descr="C:\Users\Matthew\AppData\Local\Microsoft\Windows\Temporary Internet Files\Content.IE5\IN7DGA7E\MCj04346650000[1].wmf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6255" y="2732442"/>
            <a:ext cx="341555" cy="314325"/>
          </a:xfrm>
          <a:prstGeom prst="rect">
            <a:avLst/>
          </a:prstGeom>
          <a:noFill/>
        </p:spPr>
      </p:pic>
      <p:pic>
        <p:nvPicPr>
          <p:cNvPr id="52229" name="Picture 5" descr="C:\Users\Matthew\AppData\Local\Microsoft\Windows\Temporary Internet Files\Content.IE5\B99WCXN8\MCj0432537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18466" y="2743200"/>
            <a:ext cx="2984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u="sng" dirty="0" smtClean="0"/>
              <a:t>Deal Cards</a:t>
            </a:r>
            <a:r>
              <a:rPr lang="en-US" dirty="0" smtClean="0"/>
              <a:t> 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82613" indent="-514350">
              <a:buFont typeface="+mj-lt"/>
              <a:buAutoNum type="arabicPeriod"/>
              <a:defRPr/>
            </a:pPr>
            <a:r>
              <a:rPr lang="en-US" dirty="0">
                <a:solidFill>
                  <a:schemeClr val="accent3"/>
                </a:solidFill>
              </a:rPr>
              <a:t>Dealer indicates start</a:t>
            </a:r>
            <a:r>
              <a:rPr lang="en-US" dirty="0"/>
              <a:t> of </a:t>
            </a:r>
            <a:r>
              <a:rPr lang="en-US" dirty="0" smtClean="0"/>
              <a:t>round</a:t>
            </a:r>
            <a:endParaRPr lang="en-US" dirty="0"/>
          </a:p>
          <a:p>
            <a:pPr marL="582613" indent="-514350">
              <a:buFont typeface="+mj-lt"/>
              <a:buAutoNum type="arabicPeriod"/>
              <a:defRPr/>
            </a:pPr>
            <a:r>
              <a:rPr lang="en-US" dirty="0" smtClean="0"/>
              <a:t>Place card, face up, before each player &amp; dealer</a:t>
            </a:r>
            <a:endParaRPr lang="en-US" dirty="0" smtClean="0">
              <a:solidFill>
                <a:schemeClr val="accent3"/>
              </a:solidFill>
            </a:endParaRPr>
          </a:p>
          <a:p>
            <a:pPr marL="582613" indent="-514350">
              <a:buFont typeface="+mj-lt"/>
              <a:buAutoNum type="arabicPeriod"/>
              <a:defRPr/>
            </a:pPr>
            <a:r>
              <a:rPr lang="en-US" dirty="0" smtClean="0"/>
              <a:t>Place card, face up, before each player</a:t>
            </a:r>
            <a:endParaRPr lang="en-US" dirty="0" smtClean="0">
              <a:solidFill>
                <a:schemeClr val="accent3"/>
              </a:solidFill>
            </a:endParaRPr>
          </a:p>
          <a:p>
            <a:pPr marL="582613" indent="-514350">
              <a:buFont typeface="+mj-lt"/>
              <a:buAutoNum type="arabicPeriod"/>
              <a:defRPr/>
            </a:pPr>
            <a:r>
              <a:rPr lang="en-US" dirty="0" smtClean="0"/>
              <a:t>Place card, face down, </a:t>
            </a:r>
            <a:r>
              <a:rPr lang="en-US" dirty="0" smtClean="0">
                <a:solidFill>
                  <a:schemeClr val="accent3"/>
                </a:solidFill>
              </a:rPr>
              <a:t>before dealer</a:t>
            </a:r>
          </a:p>
        </p:txBody>
      </p:sp>
      <p:pic>
        <p:nvPicPr>
          <p:cNvPr id="14342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91044" y="3830795"/>
            <a:ext cx="2366756" cy="28748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u="sng" dirty="0" smtClean="0"/>
              <a:t>Deal Cards</a:t>
            </a:r>
            <a:r>
              <a:rPr lang="en-US" dirty="0" smtClean="0"/>
              <a:t> 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82613" indent="-514350">
              <a:buFont typeface="+mj-lt"/>
              <a:buAutoNum type="arabicPeriod"/>
              <a:defRPr/>
            </a:pPr>
            <a:r>
              <a:rPr lang="en-US" dirty="0">
                <a:solidFill>
                  <a:schemeClr val="accent3"/>
                </a:solidFill>
              </a:rPr>
              <a:t>Dealer indicates start</a:t>
            </a:r>
            <a:r>
              <a:rPr lang="en-US" dirty="0"/>
              <a:t> of </a:t>
            </a:r>
            <a:r>
              <a:rPr lang="en-US" dirty="0" smtClean="0"/>
              <a:t>round</a:t>
            </a:r>
          </a:p>
          <a:p>
            <a:pPr marL="582613" indent="-514350">
              <a:buFont typeface="+mj-lt"/>
              <a:buAutoNum type="arabicPeriod"/>
              <a:defRPr/>
            </a:pPr>
            <a:r>
              <a:rPr lang="en-US" dirty="0" smtClean="0"/>
              <a:t>Place card, face up, before each player &amp; dealer</a:t>
            </a:r>
            <a:endParaRPr lang="en-US" dirty="0" smtClean="0">
              <a:solidFill>
                <a:schemeClr val="accent3"/>
              </a:solidFill>
            </a:endParaRPr>
          </a:p>
          <a:p>
            <a:pPr marL="582613" indent="-514350">
              <a:buFont typeface="+mj-lt"/>
              <a:buAutoNum type="arabicPeriod"/>
              <a:defRPr/>
            </a:pPr>
            <a:r>
              <a:rPr lang="en-US" dirty="0" smtClean="0"/>
              <a:t>Place card, face up, before each player</a:t>
            </a:r>
            <a:endParaRPr lang="en-US" dirty="0" smtClean="0">
              <a:solidFill>
                <a:schemeClr val="accent3"/>
              </a:solidFill>
            </a:endParaRPr>
          </a:p>
          <a:p>
            <a:pPr marL="582613" indent="-514350">
              <a:buFont typeface="+mj-lt"/>
              <a:buAutoNum type="arabicPeriod"/>
              <a:defRPr/>
            </a:pPr>
            <a:r>
              <a:rPr lang="en-US" dirty="0" smtClean="0"/>
              <a:t>Place card, face down, </a:t>
            </a:r>
            <a:r>
              <a:rPr lang="en-US" dirty="0" smtClean="0">
                <a:solidFill>
                  <a:schemeClr val="accent3"/>
                </a:solidFill>
              </a:rPr>
              <a:t>before dealer</a:t>
            </a:r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91044" y="3830795"/>
            <a:ext cx="2366756" cy="28748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90600" y="4267200"/>
            <a:ext cx="7239000" cy="1569660"/>
          </a:xfrm>
          <a:prstGeom prst="rect">
            <a:avLst/>
          </a:prstGeom>
          <a:solidFill>
            <a:schemeClr val="accent4">
              <a:lumMod val="50000"/>
              <a:alpha val="94902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dirty="0" smtClean="0">
                <a:solidFill>
                  <a:schemeClr val="bg1"/>
                </a:solidFill>
                <a:latin typeface="+mn-lt"/>
              </a:rPr>
              <a:t>What if </a:t>
            </a:r>
            <a:r>
              <a:rPr lang="en-US" sz="4800" dirty="0" smtClean="0">
                <a:solidFill>
                  <a:srgbClr val="EBA7A8"/>
                </a:solidFill>
                <a:latin typeface="+mn-lt"/>
              </a:rPr>
              <a:t>blackjack was dealt</a:t>
            </a:r>
            <a:r>
              <a:rPr lang="en-US" sz="4800" dirty="0" smtClean="0">
                <a:solidFill>
                  <a:schemeClr val="bg1"/>
                </a:solidFill>
                <a:latin typeface="+mn-lt"/>
              </a:rPr>
              <a:t>?</a:t>
            </a:r>
            <a:endParaRPr lang="en-US" sz="4800" dirty="0">
              <a:solidFill>
                <a:schemeClr val="bg1"/>
              </a:solidFill>
              <a:latin typeface="+mn-lt"/>
            </a:endParaRPr>
          </a:p>
          <a:p>
            <a:pPr algn="ctr">
              <a:defRPr/>
            </a:pPr>
            <a:r>
              <a:rPr lang="en-US" sz="4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+mn-lt"/>
              </a:rPr>
              <a:t>When </a:t>
            </a:r>
            <a:r>
              <a:rPr lang="en-US" sz="4800" dirty="0" smtClean="0">
                <a:solidFill>
                  <a:srgbClr val="FFFFFF"/>
                </a:solidFill>
                <a:latin typeface="+mn-lt"/>
              </a:rPr>
              <a:t>do we check?</a:t>
            </a:r>
            <a:endParaRPr lang="en-US" sz="4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Each examines </a:t>
            </a:r>
            <a:r>
              <a:rPr lang="en-US" dirty="0" smtClean="0">
                <a:solidFill>
                  <a:schemeClr val="accent3"/>
                </a:solidFill>
              </a:rPr>
              <a:t>exactly </a:t>
            </a:r>
            <a:r>
              <a:rPr lang="en-US" b="1" i="1" u="sng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solidFill>
                  <a:schemeClr val="accent3"/>
                </a:solidFill>
              </a:rPr>
              <a:t> use of a system</a:t>
            </a:r>
          </a:p>
          <a:p>
            <a:pPr>
              <a:defRPr/>
            </a:pPr>
            <a:r>
              <a:rPr lang="en-US" dirty="0" smtClean="0">
                <a:solidFill>
                  <a:schemeClr val="accent3"/>
                </a:solidFill>
              </a:rPr>
              <a:t>All 3 parts of action </a:t>
            </a:r>
            <a:r>
              <a:rPr lang="en-US" dirty="0" smtClean="0"/>
              <a:t>included in use case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Start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Middle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1"/>
                </a:solidFill>
              </a:rPr>
              <a:t>Goal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chemeClr val="accent3"/>
                </a:solidFill>
              </a:rPr>
              <a:t>Use cases must accomplish</a:t>
            </a:r>
            <a:r>
              <a:rPr lang="en-US" dirty="0" smtClean="0"/>
              <a:t> their goal</a:t>
            </a:r>
          </a:p>
          <a:p>
            <a:pPr lvl="1">
              <a:defRPr/>
            </a:pPr>
            <a:r>
              <a:rPr lang="en-US" dirty="0" smtClean="0"/>
              <a:t>Important to </a:t>
            </a:r>
            <a:r>
              <a:rPr lang="en-US" dirty="0" smtClean="0">
                <a:solidFill>
                  <a:schemeClr val="accent1"/>
                </a:solidFill>
              </a:rPr>
              <a:t>reach clear stopping point</a:t>
            </a:r>
          </a:p>
          <a:p>
            <a:pPr>
              <a:buFont typeface="Wingdings" pitchFamily="2" charset="2"/>
              <a:buNone/>
              <a:defRPr/>
            </a:pPr>
            <a:endParaRPr lang="en-US" dirty="0" smtClean="0"/>
          </a:p>
        </p:txBody>
      </p:sp>
      <p:pic>
        <p:nvPicPr>
          <p:cNvPr id="13" name="Picture 3" descr="C:\Users\Matthew\AppData\Local\Microsoft\Windows\Temporary Internet Files\Content.IE5\IN7DGA7E\MCj04346650000[1].wmf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2732103"/>
            <a:ext cx="341555" cy="3143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Use Case Requirements</a:t>
            </a:r>
            <a:endParaRPr lang="en-US" dirty="0"/>
          </a:p>
        </p:txBody>
      </p:sp>
      <p:pic>
        <p:nvPicPr>
          <p:cNvPr id="52227" name="Picture 3" descr="C:\Users\Matthew\AppData\Local\Microsoft\Windows\Temporary Internet Files\Content.IE5\IN7DGA7E\MCj04346650000[1].wmf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341555" cy="314325"/>
          </a:xfrm>
          <a:prstGeom prst="rect">
            <a:avLst/>
          </a:prstGeom>
          <a:noFill/>
        </p:spPr>
      </p:pic>
      <p:pic>
        <p:nvPicPr>
          <p:cNvPr id="7" name="Picture 3" descr="C:\Users\Matthew\AppData\Local\Microsoft\Windows\Temporary Internet Files\Content.IE5\IN7DGA7E\MCj04346650000[1].wmf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9654" y="3179778"/>
            <a:ext cx="341555" cy="314325"/>
          </a:xfrm>
          <a:prstGeom prst="rect">
            <a:avLst/>
          </a:prstGeom>
          <a:noFill/>
        </p:spPr>
      </p:pic>
      <p:pic>
        <p:nvPicPr>
          <p:cNvPr id="53250" name="Picture 2" descr="C:\Users\Matthew\AppData\Local\Microsoft\Windows\Temporary Internet Files\Content.IE5\B99WCXN8\MCj0432537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3918" y="3668358"/>
            <a:ext cx="37465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u="sng" dirty="0" smtClean="0"/>
              <a:t>Deal Cards</a:t>
            </a:r>
            <a:r>
              <a:rPr lang="en-US" dirty="0" smtClean="0"/>
              <a:t> 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82613" indent="-514350">
              <a:buFont typeface="+mj-lt"/>
              <a:buAutoNum type="arabicPeriod"/>
              <a:defRPr/>
            </a:pPr>
            <a:r>
              <a:rPr lang="en-US" dirty="0">
                <a:solidFill>
                  <a:schemeClr val="accent3"/>
                </a:solidFill>
              </a:rPr>
              <a:t>Dealer indicates start</a:t>
            </a:r>
            <a:r>
              <a:rPr lang="en-US" dirty="0"/>
              <a:t> of round</a:t>
            </a:r>
          </a:p>
          <a:p>
            <a:pPr marL="582613" indent="-514350">
              <a:buFont typeface="+mj-lt"/>
              <a:buAutoNum type="arabicPeriod"/>
              <a:defRPr/>
            </a:pPr>
            <a:r>
              <a:rPr lang="en-US" dirty="0" smtClean="0"/>
              <a:t>Place card, face up, before each player &amp; dealer</a:t>
            </a:r>
            <a:endParaRPr lang="en-US" dirty="0" smtClean="0">
              <a:solidFill>
                <a:schemeClr val="accent3"/>
              </a:solidFill>
            </a:endParaRPr>
          </a:p>
          <a:p>
            <a:pPr marL="582613" indent="-514350">
              <a:buFont typeface="+mj-lt"/>
              <a:buAutoNum type="arabicPeriod"/>
              <a:defRPr/>
            </a:pPr>
            <a:r>
              <a:rPr lang="en-US" dirty="0" smtClean="0"/>
              <a:t>Place card, face up, before each player</a:t>
            </a:r>
            <a:endParaRPr lang="en-US" dirty="0" smtClean="0">
              <a:solidFill>
                <a:schemeClr val="accent3"/>
              </a:solidFill>
            </a:endParaRPr>
          </a:p>
          <a:p>
            <a:pPr marL="582613" indent="-514350">
              <a:buFont typeface="+mj-lt"/>
              <a:buAutoNum type="arabicPeriod"/>
              <a:defRPr/>
            </a:pPr>
            <a:r>
              <a:rPr lang="en-US" dirty="0" smtClean="0"/>
              <a:t>Place card, face down, before dealer</a:t>
            </a:r>
            <a:endParaRPr lang="en-US" dirty="0" smtClean="0">
              <a:solidFill>
                <a:schemeClr val="accent3"/>
              </a:solidFill>
            </a:endParaRPr>
          </a:p>
          <a:p>
            <a:pPr marL="582613" indent="-514350">
              <a:buFont typeface="+mj-lt"/>
              <a:buAutoNum type="arabicPeriod"/>
              <a:defRPr/>
            </a:pPr>
            <a:r>
              <a:rPr lang="en-US" dirty="0" smtClean="0">
                <a:solidFill>
                  <a:schemeClr val="accent3"/>
                </a:solidFill>
              </a:rPr>
              <a:t>Check if dealer </a:t>
            </a:r>
            <a:r>
              <a:rPr lang="en-US" dirty="0" smtClean="0"/>
              <a:t>has </a:t>
            </a:r>
            <a:r>
              <a:rPr lang="en-US" dirty="0" smtClean="0">
                <a:solidFill>
                  <a:schemeClr val="accent6"/>
                </a:solidFill>
              </a:rPr>
              <a:t>blackjack</a:t>
            </a:r>
          </a:p>
          <a:p>
            <a:pPr marL="582613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582613" indent="-514350">
              <a:defRPr/>
            </a:pPr>
            <a:r>
              <a:rPr lang="en-US" dirty="0" smtClean="0"/>
              <a:t>Needs to work for user; </a:t>
            </a:r>
            <a:r>
              <a:rPr lang="en-US" sz="3600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we MUST tell story</a:t>
            </a:r>
          </a:p>
          <a:p>
            <a:pPr marL="902653" lvl="1" indent="-514350">
              <a:defRPr/>
            </a:pPr>
            <a:r>
              <a:rPr lang="en-US" dirty="0" smtClean="0">
                <a:solidFill>
                  <a:schemeClr val="accent1"/>
                </a:solidFill>
              </a:rPr>
              <a:t>Still a story, even if </a:t>
            </a:r>
            <a:r>
              <a:rPr lang="en-US" dirty="0" smtClean="0"/>
              <a:t>different outcomes possible</a:t>
            </a:r>
          </a:p>
          <a:p>
            <a:pPr marL="582613" indent="-514350">
              <a:defRPr/>
            </a:pPr>
            <a:endParaRPr lang="en-US" dirty="0" smtClean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Off the Beaten Path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Main path shows simplest case</a:t>
            </a:r>
            <a:r>
              <a:rPr lang="en-US" dirty="0" smtClean="0"/>
              <a:t> to follow</a:t>
            </a:r>
          </a:p>
          <a:p>
            <a:pPr lvl="1"/>
            <a:r>
              <a:rPr lang="en-US" dirty="0" smtClean="0"/>
              <a:t>What else </a:t>
            </a:r>
            <a:r>
              <a:rPr lang="en-US" dirty="0" smtClean="0">
                <a:solidFill>
                  <a:schemeClr val="accent1"/>
                </a:solidFill>
              </a:rPr>
              <a:t>might happen shown in alternate paths 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Showing possibilities </a:t>
            </a:r>
            <a:r>
              <a:rPr lang="en-US" dirty="0" smtClean="0"/>
              <a:t>is part of use cases value</a:t>
            </a:r>
          </a:p>
          <a:p>
            <a:pPr lvl="1"/>
            <a:r>
              <a:rPr lang="en-US" dirty="0" smtClean="0"/>
              <a:t>Provides chance to </a:t>
            </a:r>
            <a:r>
              <a:rPr lang="en-US" dirty="0" smtClean="0">
                <a:solidFill>
                  <a:schemeClr val="accent1"/>
                </a:solidFill>
              </a:rPr>
              <a:t>walk client through what happens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Lets you ask </a:t>
            </a:r>
            <a:r>
              <a:rPr lang="en-US" dirty="0" smtClean="0">
                <a:solidFill>
                  <a:schemeClr val="accent1"/>
                </a:solidFill>
                <a:latin typeface="Dijkstra"/>
                <a:cs typeface="Dijkstra"/>
              </a:rPr>
              <a:t>“What if”</a:t>
            </a:r>
            <a:r>
              <a:rPr lang="en-US" dirty="0"/>
              <a:t> </a:t>
            </a:r>
            <a:r>
              <a:rPr lang="en-US" dirty="0" smtClean="0"/>
              <a:t>&amp; make </a:t>
            </a:r>
            <a:r>
              <a:rPr lang="en-US" dirty="0"/>
              <a:t>sure </a:t>
            </a:r>
            <a:r>
              <a:rPr lang="en-US" dirty="0" smtClean="0"/>
              <a:t>answer handled</a:t>
            </a:r>
          </a:p>
          <a:p>
            <a:pPr lvl="1"/>
            <a:r>
              <a:rPr lang="en-US" dirty="0" smtClean="0"/>
              <a:t>All details should be </a:t>
            </a:r>
            <a:r>
              <a:rPr lang="en-US" dirty="0" smtClean="0">
                <a:solidFill>
                  <a:schemeClr val="accent1"/>
                </a:solidFill>
              </a:rPr>
              <a:t>made as clear as possible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Easy test generation </a:t>
            </a:r>
            <a:r>
              <a:rPr lang="en-US" dirty="0" smtClean="0"/>
              <a:t>given this walk through</a:t>
            </a:r>
          </a:p>
          <a:p>
            <a:pPr lvl="1"/>
            <a:r>
              <a:rPr lang="en-US" dirty="0" smtClean="0"/>
              <a:t>Good way to </a:t>
            </a:r>
            <a:r>
              <a:rPr lang="en-US" dirty="0" smtClean="0">
                <a:solidFill>
                  <a:schemeClr val="accent1"/>
                </a:solidFill>
              </a:rPr>
              <a:t>check problem understood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305800" cy="4616450"/>
          </a:xfrm>
        </p:spPr>
        <p:txBody>
          <a:bodyPr>
            <a:normAutofit/>
          </a:bodyPr>
          <a:lstStyle/>
          <a:p>
            <a:pPr marL="582613" indent="-514350">
              <a:buFont typeface="+mj-lt"/>
              <a:buAutoNum type="arabicPeriod"/>
              <a:defRPr/>
            </a:pPr>
            <a:r>
              <a:rPr lang="en-US" dirty="0">
                <a:solidFill>
                  <a:schemeClr val="accent3"/>
                </a:solidFill>
              </a:rPr>
              <a:t>Dealer indicates start</a:t>
            </a:r>
            <a:r>
              <a:rPr lang="en-US" dirty="0"/>
              <a:t> of round</a:t>
            </a:r>
          </a:p>
          <a:p>
            <a:pPr marL="582613" indent="-514350">
              <a:buFont typeface="+mj-lt"/>
              <a:buAutoNum type="arabicPeriod"/>
              <a:defRPr/>
            </a:pPr>
            <a:r>
              <a:rPr lang="en-US" dirty="0" smtClean="0"/>
              <a:t>Place card, face up, before each player &amp; dealer</a:t>
            </a:r>
            <a:endParaRPr lang="en-US" dirty="0" smtClean="0">
              <a:solidFill>
                <a:schemeClr val="accent3"/>
              </a:solidFill>
            </a:endParaRPr>
          </a:p>
          <a:p>
            <a:pPr marL="582613" indent="-514350">
              <a:buFont typeface="+mj-lt"/>
              <a:buAutoNum type="arabicPeriod"/>
              <a:defRPr/>
            </a:pPr>
            <a:r>
              <a:rPr lang="en-US" dirty="0" smtClean="0"/>
              <a:t>Place card, face up, before each player</a:t>
            </a:r>
            <a:endParaRPr lang="en-US" dirty="0" smtClean="0">
              <a:solidFill>
                <a:schemeClr val="accent3"/>
              </a:solidFill>
            </a:endParaRPr>
          </a:p>
          <a:p>
            <a:pPr marL="582613" indent="-514350">
              <a:buFont typeface="+mj-lt"/>
              <a:buAutoNum type="arabicPeriod"/>
              <a:defRPr/>
            </a:pPr>
            <a:r>
              <a:rPr lang="en-US" dirty="0" smtClean="0"/>
              <a:t>Face-down </a:t>
            </a:r>
            <a:r>
              <a:rPr lang="en-US" dirty="0" smtClean="0">
                <a:solidFill>
                  <a:schemeClr val="accent3"/>
                </a:solidFill>
              </a:rPr>
              <a:t>card placed before dealer</a:t>
            </a:r>
          </a:p>
          <a:p>
            <a:pPr marL="902653" lvl="1" indent="-514350">
              <a:buNone/>
              <a:defRPr/>
            </a:pPr>
            <a:r>
              <a:rPr lang="en-US" sz="1820" dirty="0" smtClean="0">
                <a:solidFill>
                  <a:schemeClr val="accent1"/>
                </a:solidFill>
              </a:rPr>
              <a:t>4.1</a:t>
            </a:r>
            <a:r>
              <a:rPr lang="en-US" dirty="0" smtClean="0">
                <a:solidFill>
                  <a:schemeClr val="accent3"/>
                </a:solidFill>
              </a:rPr>
              <a:t> 	Discover dealer’s cards total 21</a:t>
            </a:r>
          </a:p>
          <a:p>
            <a:pPr marL="911225" lvl="1" indent="-514350">
              <a:buNone/>
              <a:defRPr/>
            </a:pPr>
            <a:r>
              <a:rPr lang="en-US" sz="1820" dirty="0" smtClean="0">
                <a:solidFill>
                  <a:schemeClr val="accent1"/>
                </a:solidFill>
              </a:rPr>
              <a:t>4.2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	Set that all players have lost and </a:t>
            </a:r>
            <a:r>
              <a:rPr lang="en-US" dirty="0" smtClean="0">
                <a:solidFill>
                  <a:schemeClr val="accent3"/>
                </a:solidFill>
              </a:rPr>
              <a:t>take their money</a:t>
            </a:r>
          </a:p>
          <a:p>
            <a:pPr marL="911225" lvl="1" indent="-514350">
              <a:buNone/>
              <a:defRPr/>
            </a:pPr>
            <a:endParaRPr lang="en-US" dirty="0" smtClean="0">
              <a:solidFill>
                <a:schemeClr val="accent3"/>
              </a:solidFill>
            </a:endParaRPr>
          </a:p>
          <a:p>
            <a:pPr marL="902653" lvl="1" indent="-514350">
              <a:buClr>
                <a:schemeClr val="accent4"/>
              </a:buClr>
              <a:buNone/>
              <a:defRPr/>
            </a:pPr>
            <a:r>
              <a:rPr lang="en-US" sz="1820" dirty="0" smtClean="0">
                <a:solidFill>
                  <a:schemeClr val="accent4">
                    <a:lumMod val="75000"/>
                  </a:schemeClr>
                </a:solidFill>
              </a:rPr>
              <a:t>4.1.1</a:t>
            </a:r>
            <a:r>
              <a:rPr lang="en-US" dirty="0" smtClean="0">
                <a:solidFill>
                  <a:schemeClr val="accent3"/>
                </a:solidFill>
              </a:rPr>
              <a:t>	Compute player hit 21</a:t>
            </a:r>
          </a:p>
          <a:p>
            <a:pPr marL="902653" lvl="1" indent="-514350">
              <a:buClr>
                <a:schemeClr val="accent4"/>
              </a:buClr>
              <a:buNone/>
              <a:defRPr/>
            </a:pPr>
            <a:r>
              <a:rPr lang="en-US" sz="1820" dirty="0" smtClean="0">
                <a:solidFill>
                  <a:srgbClr val="637F26"/>
                </a:solidFill>
              </a:rPr>
              <a:t>4.1.2</a:t>
            </a:r>
            <a:r>
              <a:rPr lang="en-US" dirty="0" smtClean="0"/>
              <a:t>	Mark player won and </a:t>
            </a:r>
            <a:r>
              <a:rPr lang="en-US" dirty="0" smtClean="0">
                <a:solidFill>
                  <a:schemeClr val="accent3"/>
                </a:solidFill>
              </a:rPr>
              <a:t>pay out at 1.5 times bet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u="sng" dirty="0" smtClean="0"/>
              <a:t>Deal Cards</a:t>
            </a:r>
            <a:r>
              <a:rPr lang="en-US" dirty="0" smtClean="0"/>
              <a:t> Use Case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305800" cy="4616450"/>
          </a:xfrm>
        </p:spPr>
        <p:txBody>
          <a:bodyPr>
            <a:normAutofit/>
          </a:bodyPr>
          <a:lstStyle/>
          <a:p>
            <a:pPr marL="582613" indent="-514350">
              <a:buFont typeface="+mj-lt"/>
              <a:buAutoNum type="arabicPeriod"/>
              <a:defRPr/>
            </a:pPr>
            <a:r>
              <a:rPr lang="en-US" dirty="0">
                <a:solidFill>
                  <a:schemeClr val="accent3"/>
                </a:solidFill>
              </a:rPr>
              <a:t>Dealer indicates start</a:t>
            </a:r>
            <a:r>
              <a:rPr lang="en-US" dirty="0"/>
              <a:t> of round</a:t>
            </a:r>
          </a:p>
          <a:p>
            <a:pPr marL="582613" indent="-514350">
              <a:buFont typeface="+mj-lt"/>
              <a:buAutoNum type="arabicPeriod"/>
              <a:defRPr/>
            </a:pPr>
            <a:r>
              <a:rPr lang="en-US" dirty="0" smtClean="0"/>
              <a:t>Place </a:t>
            </a:r>
            <a:r>
              <a:rPr lang="en-US" dirty="0"/>
              <a:t>card, face up, before each player &amp; dealer</a:t>
            </a:r>
            <a:endParaRPr lang="en-US" dirty="0">
              <a:solidFill>
                <a:schemeClr val="accent3"/>
              </a:solidFill>
            </a:endParaRPr>
          </a:p>
          <a:p>
            <a:pPr marL="582613" indent="-514350">
              <a:buFont typeface="+mj-lt"/>
              <a:buAutoNum type="arabicPeriod"/>
              <a:defRPr/>
            </a:pPr>
            <a:r>
              <a:rPr lang="en-US" dirty="0"/>
              <a:t>Place card, face up, before each player</a:t>
            </a:r>
            <a:endParaRPr lang="en-US" dirty="0">
              <a:solidFill>
                <a:schemeClr val="accent3"/>
              </a:solidFill>
            </a:endParaRPr>
          </a:p>
          <a:p>
            <a:pPr marL="582613" indent="-514350">
              <a:buFont typeface="+mj-lt"/>
              <a:buAutoNum type="arabicPeriod"/>
              <a:defRPr/>
            </a:pPr>
            <a:r>
              <a:rPr lang="en-US" dirty="0"/>
              <a:t>Face-down </a:t>
            </a:r>
            <a:r>
              <a:rPr lang="en-US" dirty="0">
                <a:solidFill>
                  <a:schemeClr val="accent3"/>
                </a:solidFill>
              </a:rPr>
              <a:t>card placed before dealer</a:t>
            </a:r>
          </a:p>
          <a:p>
            <a:pPr marL="902653" lvl="1" indent="-514350">
              <a:buNone/>
              <a:defRPr/>
            </a:pPr>
            <a:r>
              <a:rPr lang="en-US" sz="1820" dirty="0">
                <a:solidFill>
                  <a:schemeClr val="accent1"/>
                </a:solidFill>
              </a:rPr>
              <a:t>4.1</a:t>
            </a:r>
            <a:r>
              <a:rPr lang="en-US" dirty="0">
                <a:solidFill>
                  <a:schemeClr val="accent3"/>
                </a:solidFill>
              </a:rPr>
              <a:t> 	Discover dealer’s cards total 21</a:t>
            </a:r>
          </a:p>
          <a:p>
            <a:pPr marL="911225" lvl="1" indent="-514350">
              <a:buNone/>
              <a:defRPr/>
            </a:pPr>
            <a:r>
              <a:rPr lang="en-US" sz="1820" dirty="0">
                <a:solidFill>
                  <a:schemeClr val="accent1"/>
                </a:solidFill>
              </a:rPr>
              <a:t>4.2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	Set that all players have lost and </a:t>
            </a:r>
            <a:r>
              <a:rPr lang="en-US" dirty="0">
                <a:solidFill>
                  <a:schemeClr val="accent3"/>
                </a:solidFill>
              </a:rPr>
              <a:t>take their money</a:t>
            </a:r>
          </a:p>
          <a:p>
            <a:pPr marL="911225" lvl="1" indent="-514350">
              <a:buNone/>
              <a:defRPr/>
            </a:pPr>
            <a:endParaRPr lang="en-US" dirty="0">
              <a:solidFill>
                <a:schemeClr val="accent3"/>
              </a:solidFill>
            </a:endParaRPr>
          </a:p>
          <a:p>
            <a:pPr marL="902653" lvl="1" indent="-514350">
              <a:buClr>
                <a:schemeClr val="accent4"/>
              </a:buClr>
              <a:buNone/>
              <a:defRPr/>
            </a:pPr>
            <a:r>
              <a:rPr lang="en-US" sz="1820" dirty="0">
                <a:solidFill>
                  <a:schemeClr val="accent4">
                    <a:lumMod val="75000"/>
                  </a:schemeClr>
                </a:solidFill>
              </a:rPr>
              <a:t>4.1.1</a:t>
            </a:r>
            <a:r>
              <a:rPr lang="en-US" dirty="0">
                <a:solidFill>
                  <a:schemeClr val="accent3"/>
                </a:solidFill>
              </a:rPr>
              <a:t>	Compute player hit 21</a:t>
            </a:r>
          </a:p>
          <a:p>
            <a:pPr marL="902653" lvl="1" indent="-514350">
              <a:buClr>
                <a:schemeClr val="accent4"/>
              </a:buClr>
              <a:buNone/>
              <a:defRPr/>
            </a:pPr>
            <a:r>
              <a:rPr lang="en-US" sz="1820" dirty="0">
                <a:solidFill>
                  <a:srgbClr val="637F26"/>
                </a:solidFill>
              </a:rPr>
              <a:t>4.1.2</a:t>
            </a:r>
            <a:r>
              <a:rPr lang="en-US" dirty="0"/>
              <a:t>	Mark player won and </a:t>
            </a:r>
            <a:r>
              <a:rPr lang="en-US" dirty="0">
                <a:solidFill>
                  <a:schemeClr val="accent3"/>
                </a:solidFill>
              </a:rPr>
              <a:t>pay out at 1.5 times bet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u="sng" dirty="0" smtClean="0"/>
              <a:t>Deal Cards</a:t>
            </a:r>
            <a:r>
              <a:rPr lang="en-US" dirty="0" smtClean="0"/>
              <a:t> Use Case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2286000"/>
            <a:ext cx="8305800" cy="3170099"/>
          </a:xfrm>
          <a:prstGeom prst="rect">
            <a:avLst/>
          </a:prstGeom>
          <a:solidFill>
            <a:srgbClr val="425519">
              <a:alpha val="97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Is this use case clear?</a:t>
            </a:r>
          </a:p>
          <a:p>
            <a:endParaRPr lang="en-US" sz="4000" dirty="0" smtClean="0">
              <a:solidFill>
                <a:srgbClr val="FFFF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  <a:p>
            <a:r>
              <a:rPr lang="en-US" sz="400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Have we communicated everything?</a:t>
            </a:r>
          </a:p>
          <a:p>
            <a:endParaRPr lang="en-US" sz="4000" dirty="0" smtClean="0">
              <a:solidFill>
                <a:srgbClr val="FFFF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  <a:p>
            <a:r>
              <a:rPr lang="en-US" sz="400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Can we be certain no information lost?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u="sng" dirty="0" smtClean="0"/>
              <a:t>Play Hand</a:t>
            </a:r>
            <a:r>
              <a:rPr lang="en-US" dirty="0" smtClean="0"/>
              <a:t> Graphical Use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>
          <a:xfrm>
            <a:off x="457200" y="3657600"/>
            <a:ext cx="7772400" cy="3124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Actors </a:t>
            </a:r>
            <a:r>
              <a:rPr lang="en-US" dirty="0" smtClean="0">
                <a:solidFill>
                  <a:schemeClr val="accent3"/>
                </a:solidFill>
              </a:rPr>
              <a:t>are stick figures </a:t>
            </a:r>
            <a:r>
              <a:rPr lang="en-US" dirty="0" smtClean="0"/>
              <a:t>in this representation</a:t>
            </a:r>
          </a:p>
          <a:p>
            <a:pPr lvl="1"/>
            <a:r>
              <a:rPr lang="en-US" dirty="0" smtClean="0"/>
              <a:t>Use stick figure </a:t>
            </a:r>
            <a:r>
              <a:rPr lang="en-US" dirty="0" smtClean="0">
                <a:solidFill>
                  <a:schemeClr val="accent1"/>
                </a:solidFill>
              </a:rPr>
              <a:t>even when actor is not person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Display generalizations </a:t>
            </a:r>
            <a:r>
              <a:rPr lang="en-US" dirty="0" smtClean="0"/>
              <a:t>using open arrow</a:t>
            </a:r>
          </a:p>
          <a:p>
            <a:r>
              <a:rPr lang="en-US" dirty="0" smtClean="0"/>
              <a:t>We always </a:t>
            </a:r>
            <a:r>
              <a:rPr lang="en-US" dirty="0" smtClean="0">
                <a:solidFill>
                  <a:schemeClr val="accent3"/>
                </a:solidFill>
              </a:rPr>
              <a:t>represent </a:t>
            </a:r>
            <a:r>
              <a:rPr lang="en-US" dirty="0" smtClean="0">
                <a:solidFill>
                  <a:srgbClr val="7030A0"/>
                </a:solidFill>
              </a:rPr>
              <a:t>use case </a:t>
            </a:r>
            <a:r>
              <a:rPr lang="en-US" dirty="0" smtClean="0">
                <a:solidFill>
                  <a:schemeClr val="accent3"/>
                </a:solidFill>
              </a:rPr>
              <a:t>as oval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Lines connect actors </a:t>
            </a:r>
            <a:r>
              <a:rPr lang="en-US" dirty="0" smtClean="0"/>
              <a:t>to use cases it is involved in</a:t>
            </a:r>
          </a:p>
          <a:p>
            <a:r>
              <a:rPr lang="en-US" dirty="0" smtClean="0"/>
              <a:t>When referring to use case, </a:t>
            </a:r>
            <a:r>
              <a:rPr lang="en-US" u="sng" dirty="0" smtClean="0">
                <a:solidFill>
                  <a:schemeClr val="accent3"/>
                </a:solidFill>
              </a:rPr>
              <a:t>underline its name</a:t>
            </a:r>
            <a:endParaRPr lang="en-US" u="sng" dirty="0">
              <a:solidFill>
                <a:schemeClr val="accent3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6816104" y="4914900"/>
            <a:ext cx="381000" cy="158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6963960" y="4776383"/>
            <a:ext cx="85288" cy="6781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1701377" cy="2057478"/>
          </a:xfrm>
          <a:prstGeom prst="roundRect">
            <a:avLst>
              <a:gd name="adj" fmla="val 4167"/>
            </a:avLst>
          </a:prstGeom>
          <a:noFill/>
          <a:ln w="1905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0853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 </a:t>
            </a:r>
            <a:r>
              <a:rPr lang="en-US" dirty="0"/>
              <a:t>of </a:t>
            </a:r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104453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Maintain </a:t>
            </a:r>
            <a:r>
              <a:rPr lang="en-US" dirty="0">
                <a:solidFill>
                  <a:schemeClr val="accent3"/>
                </a:solidFill>
              </a:rPr>
              <a:t>integrity </a:t>
            </a:r>
            <a:r>
              <a:rPr lang="en-US" dirty="0"/>
              <a:t>of </a:t>
            </a:r>
            <a:r>
              <a:rPr lang="en-US" dirty="0" smtClean="0"/>
              <a:t>your documents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Limits who can commit </a:t>
            </a:r>
            <a:r>
              <a:rPr lang="en-US" dirty="0" smtClean="0"/>
              <a:t>changes to the system</a:t>
            </a:r>
            <a:endParaRPr lang="en-US" dirty="0"/>
          </a:p>
          <a:p>
            <a:pPr lvl="1"/>
            <a:r>
              <a:rPr lang="en-US" dirty="0" smtClean="0"/>
              <a:t>When committed, </a:t>
            </a:r>
            <a:r>
              <a:rPr lang="en-US" dirty="0" smtClean="0">
                <a:solidFill>
                  <a:schemeClr val="accent1"/>
                </a:solidFill>
              </a:rPr>
              <a:t>records who made each change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Provides </a:t>
            </a:r>
            <a:r>
              <a:rPr lang="en-US" dirty="0" smtClean="0">
                <a:solidFill>
                  <a:schemeClr val="accent1"/>
                </a:solidFill>
                <a:effectLst/>
              </a:rPr>
              <a:t>chance </a:t>
            </a:r>
            <a:r>
              <a:rPr lang="en-US" dirty="0" smtClean="0">
                <a:solidFill>
                  <a:schemeClr val="accent1"/>
                </a:solidFill>
              </a:rPr>
              <a:t>to link change </a:t>
            </a:r>
            <a:r>
              <a:rPr lang="en-US" dirty="0" smtClean="0"/>
              <a:t>to other documents</a:t>
            </a:r>
          </a:p>
          <a:p>
            <a:r>
              <a:rPr lang="en-US" dirty="0" smtClean="0"/>
              <a:t>Provides option to </a:t>
            </a:r>
            <a:r>
              <a:rPr lang="en-US" dirty="0" smtClean="0">
                <a:solidFill>
                  <a:schemeClr val="accent3"/>
                </a:solidFill>
              </a:rPr>
              <a:t>evaluate &amp; </a:t>
            </a:r>
            <a:r>
              <a:rPr lang="en-US" dirty="0">
                <a:solidFill>
                  <a:schemeClr val="accent3"/>
                </a:solidFill>
              </a:rPr>
              <a:t>control </a:t>
            </a:r>
            <a:r>
              <a:rPr lang="en-US" dirty="0" smtClean="0">
                <a:solidFill>
                  <a:schemeClr val="accent3"/>
                </a:solidFill>
              </a:rPr>
              <a:t>changes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Run scripts before &amp; after </a:t>
            </a:r>
            <a:r>
              <a:rPr lang="en-US" dirty="0" smtClean="0"/>
              <a:t>commits to system</a:t>
            </a:r>
          </a:p>
          <a:p>
            <a:pPr lvl="1"/>
            <a:r>
              <a:rPr lang="en-US" dirty="0" smtClean="0"/>
              <a:t>Changes creating </a:t>
            </a:r>
            <a:r>
              <a:rPr lang="en-US" dirty="0" smtClean="0">
                <a:solidFill>
                  <a:schemeClr val="accent1"/>
                </a:solidFill>
              </a:rPr>
              <a:t>bugs or defects can be rejected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Notify project with each change </a:t>
            </a:r>
            <a:r>
              <a:rPr lang="en-US" dirty="0" smtClean="0"/>
              <a:t>&amp; show the change</a:t>
            </a:r>
          </a:p>
          <a:p>
            <a:pPr lvl="1"/>
            <a:r>
              <a:rPr lang="en-US" dirty="0" smtClean="0"/>
              <a:t>Enable </a:t>
            </a:r>
            <a:r>
              <a:rPr lang="en-US" dirty="0" smtClean="0">
                <a:solidFill>
                  <a:schemeClr val="accent1"/>
                </a:solidFill>
              </a:rPr>
              <a:t>code to be regenerated post-commit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Publish web pages </a:t>
            </a:r>
            <a:r>
              <a:rPr lang="en-US" dirty="0" smtClean="0"/>
              <a:t>containing the changes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2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Goal!!!!!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Each </a:t>
            </a:r>
            <a:r>
              <a:rPr lang="en-US" dirty="0" smtClean="0">
                <a:solidFill>
                  <a:schemeClr val="accent3"/>
                </a:solidFill>
              </a:rPr>
              <a:t>use case must state explicit goal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What is done, when it ends, &amp; its value </a:t>
            </a:r>
            <a:r>
              <a:rPr lang="en-US" dirty="0" smtClean="0"/>
              <a:t>are specified</a:t>
            </a:r>
          </a:p>
          <a:p>
            <a:r>
              <a:rPr lang="en-US" dirty="0" smtClean="0"/>
              <a:t>Important properties of </a:t>
            </a:r>
            <a:r>
              <a:rPr lang="en-US" dirty="0" smtClean="0">
                <a:solidFill>
                  <a:schemeClr val="accent3"/>
                </a:solidFill>
              </a:rPr>
              <a:t>each use case’s goal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Clear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Explanatory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Short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357" y="3276600"/>
            <a:ext cx="555264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44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u="sng" dirty="0" smtClean="0"/>
              <a:t>Play Hand</a:t>
            </a:r>
            <a:r>
              <a:rPr lang="en-US" dirty="0" smtClean="0"/>
              <a:t> Use Case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accent3"/>
                </a:solidFill>
                <a:latin typeface="Century Gothic" pitchFamily="34" charset="0"/>
              </a:rPr>
              <a:t>Goal:</a:t>
            </a:r>
            <a:r>
              <a:rPr lang="en-US" dirty="0" smtClean="0">
                <a:solidFill>
                  <a:schemeClr val="accent1"/>
                </a:solidFill>
                <a:latin typeface="Century Gothic" pitchFamily="34" charset="0"/>
              </a:rPr>
              <a:t/>
            </a:r>
            <a:br>
              <a:rPr lang="en-US" dirty="0" smtClean="0">
                <a:solidFill>
                  <a:schemeClr val="accent1"/>
                </a:solidFill>
                <a:latin typeface="Century Gothic" pitchFamily="34" charset="0"/>
              </a:rPr>
            </a:br>
            <a:r>
              <a:rPr lang="en-US" dirty="0" smtClean="0">
                <a:solidFill>
                  <a:schemeClr val="accent1"/>
                </a:solidFill>
                <a:latin typeface="Century Gothic" pitchFamily="34" charset="0"/>
              </a:rPr>
              <a:t>Deal the cards &amp; then complete the remainder of the hand.  Pay out any monies as needed.</a:t>
            </a:r>
          </a:p>
          <a:p>
            <a:pPr>
              <a:buNone/>
            </a:pPr>
            <a:endParaRPr lang="en-US" dirty="0" smtClean="0">
              <a:solidFill>
                <a:schemeClr val="accent1"/>
              </a:solidFill>
              <a:latin typeface="Century Gothic" pitchFamily="34" charset="0"/>
            </a:endParaRPr>
          </a:p>
          <a:p>
            <a:pPr>
              <a:buNone/>
            </a:pPr>
            <a:endParaRPr lang="en-US" dirty="0" smtClean="0">
              <a:solidFill>
                <a:schemeClr val="accent1"/>
              </a:solidFill>
              <a:latin typeface="Century Gothic" pitchFamily="34" charset="0"/>
            </a:endParaRPr>
          </a:p>
          <a:p>
            <a:pPr>
              <a:buNone/>
            </a:pPr>
            <a:endParaRPr lang="en-US" dirty="0" smtClean="0">
              <a:solidFill>
                <a:schemeClr val="accent1"/>
              </a:solidFill>
              <a:latin typeface="Century Gothic" pitchFamily="34" charset="0"/>
            </a:endParaRPr>
          </a:p>
          <a:p>
            <a:pPr>
              <a:buNone/>
            </a:pPr>
            <a:endParaRPr lang="en-US" dirty="0" smtClean="0">
              <a:solidFill>
                <a:schemeClr val="accent1"/>
              </a:solidFill>
              <a:latin typeface="Century Gothic" pitchFamily="34" charset="0"/>
            </a:endParaRPr>
          </a:p>
          <a:p>
            <a:pPr>
              <a:buNone/>
            </a:pPr>
            <a:endParaRPr lang="en-US" dirty="0" smtClean="0">
              <a:solidFill>
                <a:schemeClr val="accent1"/>
              </a:solidFill>
              <a:latin typeface="Century Gothic" pitchFamily="34" charset="0"/>
            </a:endParaRPr>
          </a:p>
          <a:p>
            <a:pPr>
              <a:buNone/>
            </a:pP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  <a:latin typeface="Century Gothic" pitchFamily="34" charset="0"/>
              </a:rPr>
              <a:t>Outline Goes Here…</a:t>
            </a:r>
            <a:endParaRPr lang="en-US" i="1" dirty="0">
              <a:solidFill>
                <a:schemeClr val="accent5">
                  <a:lumMod val="75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1800" y="3505200"/>
            <a:ext cx="2083776" cy="2519914"/>
          </a:xfrm>
          <a:prstGeom prst="roundRect">
            <a:avLst>
              <a:gd name="adj" fmla="val 4167"/>
            </a:avLst>
          </a:prstGeom>
          <a:noFill/>
          <a:ln w="1905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95417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Boss’s Reaction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endParaRPr lang="en-US" sz="4400" dirty="0" smtClean="0">
              <a:solidFill>
                <a:schemeClr val="accent2"/>
              </a:solidFill>
            </a:endParaRPr>
          </a:p>
          <a:p>
            <a:pPr algn="ctr">
              <a:buNone/>
            </a:pPr>
            <a:endParaRPr lang="en-US" sz="4400" dirty="0" smtClean="0">
              <a:solidFill>
                <a:schemeClr val="accent2"/>
              </a:solidFill>
            </a:endParaRPr>
          </a:p>
          <a:p>
            <a:pPr algn="ctr">
              <a:buNone/>
            </a:pPr>
            <a:endParaRPr lang="en-US" sz="4400" dirty="0" smtClean="0">
              <a:solidFill>
                <a:schemeClr val="accent2"/>
              </a:solidFill>
            </a:endParaRPr>
          </a:p>
          <a:p>
            <a:pPr algn="ctr">
              <a:buNone/>
            </a:pPr>
            <a:endParaRPr lang="en-US" sz="3000" dirty="0" smtClean="0">
              <a:solidFill>
                <a:schemeClr val="accent2"/>
              </a:solidFill>
            </a:endParaRPr>
          </a:p>
          <a:p>
            <a:pPr algn="ctr">
              <a:buNone/>
            </a:pPr>
            <a:endParaRPr lang="en-US" sz="3000" dirty="0" smtClean="0">
              <a:solidFill>
                <a:schemeClr val="accent2"/>
              </a:solidFill>
            </a:endParaRPr>
          </a:p>
          <a:p>
            <a:pPr algn="ctr">
              <a:buNone/>
            </a:pPr>
            <a:endParaRPr lang="en-US" sz="1300" dirty="0" smtClean="0">
              <a:solidFill>
                <a:schemeClr val="accent2"/>
              </a:solidFill>
            </a:endParaRPr>
          </a:p>
          <a:p>
            <a:pPr algn="ctr">
              <a:buNone/>
            </a:pPr>
            <a:endParaRPr lang="en-US" sz="4400" dirty="0" smtClean="0">
              <a:solidFill>
                <a:schemeClr val="accent2"/>
              </a:solidFill>
            </a:endParaRPr>
          </a:p>
          <a:p>
            <a:pPr algn="ctr">
              <a:buNone/>
            </a:pPr>
            <a:r>
              <a:rPr lang="en-US" sz="4400" dirty="0" smtClean="0">
                <a:solidFill>
                  <a:schemeClr val="accent3"/>
                </a:solidFill>
              </a:rPr>
              <a:t>What?  </a:t>
            </a:r>
            <a:r>
              <a:rPr lang="en-US" sz="4400" dirty="0" smtClean="0">
                <a:solidFill>
                  <a:schemeClr val="accent5"/>
                </a:solidFill>
              </a:rPr>
              <a:t>I’m not paying for this!</a:t>
            </a:r>
            <a:endParaRPr lang="en-US" sz="4400" dirty="0">
              <a:solidFill>
                <a:schemeClr val="accent5"/>
              </a:solidFill>
            </a:endParaRPr>
          </a:p>
        </p:txBody>
      </p:sp>
      <p:pic>
        <p:nvPicPr>
          <p:cNvPr id="4098" name="Picture 2" descr="C:\Documents and Settings\Matthew Hertz\Local Settings\Temporary Internet Files\Content.IE5\HV1J54XY\MPj0433180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600200"/>
            <a:ext cx="6400800" cy="4279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1193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78952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Relations between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Boss likes to </a:t>
            </a:r>
            <a:r>
              <a:rPr lang="en-US" dirty="0" smtClean="0">
                <a:solidFill>
                  <a:schemeClr val="accent3"/>
                </a:solidFill>
              </a:rPr>
              <a:t>see code being reused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Lots of common tasks </a:t>
            </a:r>
            <a:r>
              <a:rPr lang="en-US" dirty="0" smtClean="0"/>
              <a:t>in these complex use cases</a:t>
            </a:r>
          </a:p>
          <a:p>
            <a:pPr lvl="1"/>
            <a:r>
              <a:rPr lang="en-US" dirty="0" smtClean="0"/>
              <a:t>Diagrams unclear </a:t>
            </a:r>
            <a:r>
              <a:rPr lang="en-US" dirty="0" smtClean="0">
                <a:solidFill>
                  <a:schemeClr val="accent1"/>
                </a:solidFill>
              </a:rPr>
              <a:t>whether tasks </a:t>
            </a:r>
            <a:r>
              <a:rPr lang="en-US" b="1" dirty="0" smtClean="0">
                <a:solidFill>
                  <a:schemeClr val="accent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must</a:t>
            </a:r>
            <a:r>
              <a:rPr lang="en-US" dirty="0" smtClean="0">
                <a:solidFill>
                  <a:schemeClr val="accent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be identical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Documenting this saves money </a:t>
            </a:r>
            <a:r>
              <a:rPr lang="en-US" dirty="0" smtClean="0"/>
              <a:t>in long run</a:t>
            </a:r>
          </a:p>
          <a:p>
            <a:r>
              <a:rPr lang="en-US" dirty="0" smtClean="0"/>
              <a:t>Split out these </a:t>
            </a:r>
            <a:r>
              <a:rPr lang="en-US" dirty="0" smtClean="0">
                <a:solidFill>
                  <a:schemeClr val="accent3"/>
                </a:solidFill>
              </a:rPr>
              <a:t>common tasks using «include»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Separate ideas are own use cases </a:t>
            </a:r>
            <a:r>
              <a:rPr lang="en-US" dirty="0" smtClean="0"/>
              <a:t>&amp; written as such</a:t>
            </a:r>
          </a:p>
          <a:p>
            <a:pPr lvl="1"/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</a:t>
            </a:r>
            <a:r>
              <a:rPr lang="en-US" dirty="0" smtClean="0"/>
              <a:t> chance to have </a:t>
            </a:r>
            <a:r>
              <a:rPr lang="en-US" dirty="0" smtClean="0">
                <a:solidFill>
                  <a:schemeClr val="accent1"/>
                </a:solidFill>
              </a:rPr>
              <a:t>use case refer to other use cases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t="5595" b="3832"/>
          <a:stretch/>
        </p:blipFill>
        <p:spPr>
          <a:xfrm>
            <a:off x="2799291" y="5029200"/>
            <a:ext cx="3068109" cy="17672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6150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78952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Relations between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Boss likes to </a:t>
            </a:r>
            <a:r>
              <a:rPr lang="en-US" dirty="0" smtClean="0">
                <a:solidFill>
                  <a:schemeClr val="accent3"/>
                </a:solidFill>
              </a:rPr>
              <a:t>see code being reused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Lots of common tasks </a:t>
            </a:r>
            <a:r>
              <a:rPr lang="en-US" dirty="0" smtClean="0"/>
              <a:t>in these complex use cases</a:t>
            </a:r>
          </a:p>
          <a:p>
            <a:pPr lvl="1"/>
            <a:r>
              <a:rPr lang="en-US" dirty="0" smtClean="0"/>
              <a:t>Diagrams unclear </a:t>
            </a:r>
            <a:r>
              <a:rPr lang="en-US" dirty="0" smtClean="0">
                <a:solidFill>
                  <a:schemeClr val="accent1"/>
                </a:solidFill>
              </a:rPr>
              <a:t>whether tasks </a:t>
            </a:r>
            <a:r>
              <a:rPr lang="en-US" b="1" dirty="0" smtClean="0">
                <a:solidFill>
                  <a:schemeClr val="accent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must</a:t>
            </a:r>
            <a:r>
              <a:rPr lang="en-US" dirty="0" smtClean="0">
                <a:solidFill>
                  <a:schemeClr val="accent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be identical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Documenting this saves money </a:t>
            </a:r>
            <a:r>
              <a:rPr lang="en-US" dirty="0" smtClean="0"/>
              <a:t>in long run</a:t>
            </a:r>
          </a:p>
          <a:p>
            <a:r>
              <a:rPr lang="en-US" dirty="0" smtClean="0"/>
              <a:t>Split out these </a:t>
            </a:r>
            <a:r>
              <a:rPr lang="en-US" dirty="0" smtClean="0">
                <a:solidFill>
                  <a:schemeClr val="accent3"/>
                </a:solidFill>
              </a:rPr>
              <a:t>common tasks using «include»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Separate ideas are own use cases </a:t>
            </a:r>
            <a:r>
              <a:rPr lang="en-US" dirty="0" smtClean="0"/>
              <a:t>&amp; written as such</a:t>
            </a:r>
          </a:p>
          <a:p>
            <a:pPr lvl="1"/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</a:t>
            </a:r>
            <a:r>
              <a:rPr lang="en-US" dirty="0" smtClean="0"/>
              <a:t> chance to have </a:t>
            </a:r>
            <a:r>
              <a:rPr lang="en-US" dirty="0" smtClean="0">
                <a:solidFill>
                  <a:schemeClr val="accent1"/>
                </a:solidFill>
              </a:rPr>
              <a:t>use case refer to other use cases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t="5595" b="3832"/>
          <a:stretch/>
        </p:blipFill>
        <p:spPr>
          <a:xfrm>
            <a:off x="2799291" y="5029200"/>
            <a:ext cx="3068109" cy="17672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52400" y="1600200"/>
            <a:ext cx="8839200" cy="2895600"/>
          </a:xfrm>
          <a:prstGeom prst="rect">
            <a:avLst/>
          </a:prstGeom>
          <a:solidFill>
            <a:srgbClr val="E7DEC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42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Documents and Settings\Matthew Hertz\Local Settings\Temporary Internet Files\Content.IE5\5G19V69K\MPj0400332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752600"/>
            <a:ext cx="5831578" cy="3886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Boss’s Reaction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5791200"/>
            <a:ext cx="8382000" cy="990600"/>
          </a:xfrm>
        </p:spPr>
        <p:txBody>
          <a:bodyPr>
            <a:normAutofit fontScale="85000" lnSpcReduction="10000"/>
          </a:bodyPr>
          <a:lstStyle/>
          <a:p>
            <a:pPr algn="ctr">
              <a:buNone/>
            </a:pPr>
            <a:r>
              <a:rPr lang="en-US" sz="4400" dirty="0" smtClean="0">
                <a:solidFill>
                  <a:srgbClr val="FF0000"/>
                </a:solidFill>
              </a:rPr>
              <a:t>These are too long;  we must split them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101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Use cases </a:t>
            </a:r>
            <a:r>
              <a:rPr lang="en-US" dirty="0" smtClean="0">
                <a:solidFill>
                  <a:schemeClr val="accent3"/>
                </a:solidFill>
              </a:rPr>
              <a:t>do not include temporal properties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Leads to long, complex use cases </a:t>
            </a:r>
            <a:r>
              <a:rPr lang="en-US" dirty="0"/>
              <a:t>that are hard to </a:t>
            </a:r>
            <a:r>
              <a:rPr lang="en-US" dirty="0" smtClean="0"/>
              <a:t>use</a:t>
            </a:r>
          </a:p>
          <a:p>
            <a:pPr lvl="1"/>
            <a:r>
              <a:rPr lang="en-US" dirty="0" smtClean="0"/>
              <a:t>Better to split but </a:t>
            </a:r>
            <a:r>
              <a:rPr lang="en-US" dirty="0" smtClean="0">
                <a:solidFill>
                  <a:schemeClr val="accent1"/>
                </a:solidFill>
              </a:rPr>
              <a:t>requires stating carry-over details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How to communicate </a:t>
            </a:r>
            <a:r>
              <a:rPr lang="en-US" dirty="0" smtClean="0"/>
              <a:t>these requirements?</a:t>
            </a:r>
            <a:endParaRPr lang="en-US" dirty="0"/>
          </a:p>
          <a:p>
            <a:pPr>
              <a:buNone/>
            </a:pPr>
            <a:endParaRPr lang="en-US" sz="96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246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Specify what is needed </a:t>
            </a:r>
            <a:r>
              <a:rPr lang="en-US" dirty="0" smtClean="0"/>
              <a:t>for case to work</a:t>
            </a:r>
          </a:p>
          <a:p>
            <a:pPr lvl="1"/>
            <a:r>
              <a:rPr lang="en-US" dirty="0" smtClean="0"/>
              <a:t>Make it explicitly clear </a:t>
            </a:r>
            <a:r>
              <a:rPr lang="en-US" dirty="0" smtClean="0">
                <a:solidFill>
                  <a:schemeClr val="accent1"/>
                </a:solidFill>
              </a:rPr>
              <a:t>what the assumptions are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What needs to happen before </a:t>
            </a:r>
            <a:r>
              <a:rPr lang="en-US" dirty="0" smtClean="0"/>
              <a:t>use case begins?</a:t>
            </a:r>
          </a:p>
          <a:p>
            <a:r>
              <a:rPr lang="en-US" dirty="0" smtClean="0"/>
              <a:t>Tell your story </a:t>
            </a:r>
            <a:r>
              <a:rPr lang="en-US" dirty="0" smtClean="0">
                <a:solidFill>
                  <a:schemeClr val="accent3"/>
                </a:solidFill>
              </a:rPr>
              <a:t>assuming preconditions met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Provides another test </a:t>
            </a:r>
            <a:r>
              <a:rPr lang="en-US" dirty="0" smtClean="0"/>
              <a:t>of your requirements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Serves as contract </a:t>
            </a:r>
            <a:r>
              <a:rPr lang="en-US" dirty="0" smtClean="0"/>
              <a:t>within system</a:t>
            </a:r>
          </a:p>
          <a:p>
            <a:pPr lvl="1"/>
            <a:r>
              <a:rPr lang="en-US" dirty="0" smtClean="0"/>
              <a:t>Must </a:t>
            </a:r>
            <a:r>
              <a:rPr lang="en-US" dirty="0" smtClean="0">
                <a:solidFill>
                  <a:schemeClr val="accent1"/>
                </a:solidFill>
              </a:rPr>
              <a:t>work if preconditions were met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If not met</a:t>
            </a: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98692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“Not My Problem”</a:t>
            </a:r>
            <a:endParaRPr lang="en-US" dirty="0"/>
          </a:p>
        </p:txBody>
      </p:sp>
      <p:pic>
        <p:nvPicPr>
          <p:cNvPr id="8194" name="Picture 2" descr="http://www.publicedcenter.org/images/mushroom-clou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676399"/>
            <a:ext cx="6324600" cy="50528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6202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u="sng" dirty="0" smtClean="0"/>
              <a:t>Deal Card</a:t>
            </a:r>
            <a:r>
              <a:rPr lang="en-US" dirty="0" smtClean="0"/>
              <a:t> Use Case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Century Gothic" pitchFamily="34" charset="0"/>
              </a:rPr>
              <a:t>Goal: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Century Gothic" pitchFamily="34" charset="0"/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Century Gothic" pitchFamily="34" charset="0"/>
              </a:rPr>
              <a:t>Deal card to the next player who needs it</a:t>
            </a:r>
            <a:r>
              <a:rPr lang="en-US" dirty="0" smtClean="0">
                <a:latin typeface="Century Gothic" pitchFamily="34" charset="0"/>
              </a:rPr>
              <a:t/>
            </a:r>
            <a:br>
              <a:rPr lang="en-US" dirty="0" smtClean="0">
                <a:latin typeface="Century Gothic" pitchFamily="34" charset="0"/>
              </a:rPr>
            </a:br>
            <a:endParaRPr lang="en-US" sz="1000" dirty="0" smtClean="0">
              <a:latin typeface="Century Gothic" pitchFamily="34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accent3"/>
                </a:solidFill>
                <a:latin typeface="Century Gothic" pitchFamily="34" charset="0"/>
              </a:rPr>
              <a:t>Preconditions:</a:t>
            </a:r>
          </a:p>
          <a:p>
            <a:r>
              <a:rPr lang="en-US" dirty="0" smtClean="0">
                <a:solidFill>
                  <a:srgbClr val="7030A0"/>
                </a:solidFill>
                <a:latin typeface="Century Gothic" pitchFamily="34" charset="0"/>
              </a:rPr>
              <a:t>Player</a:t>
            </a:r>
            <a:r>
              <a:rPr lang="en-US" dirty="0" smtClean="0">
                <a:solidFill>
                  <a:schemeClr val="accent1"/>
                </a:solidFill>
                <a:latin typeface="Century Gothic" pitchFamily="34" charset="0"/>
              </a:rPr>
              <a:t>’s score is below 21</a:t>
            </a:r>
          </a:p>
          <a:p>
            <a:r>
              <a:rPr lang="en-US" dirty="0" smtClean="0">
                <a:solidFill>
                  <a:srgbClr val="7030A0"/>
                </a:solidFill>
                <a:latin typeface="Century Gothic" pitchFamily="34" charset="0"/>
              </a:rPr>
              <a:t>Player</a:t>
            </a:r>
            <a:r>
              <a:rPr lang="en-US" dirty="0" smtClean="0">
                <a:solidFill>
                  <a:schemeClr val="accent1"/>
                </a:solidFill>
                <a:latin typeface="Century Gothic" pitchFamily="34" charset="0"/>
              </a:rPr>
              <a:t> currently active in the hand</a:t>
            </a:r>
          </a:p>
          <a:p>
            <a:r>
              <a:rPr lang="en-US" dirty="0" smtClean="0">
                <a:solidFill>
                  <a:schemeClr val="accent1"/>
                </a:solidFill>
                <a:latin typeface="Century Gothic" pitchFamily="34" charset="0"/>
              </a:rPr>
              <a:t>Already started dealing this hand</a:t>
            </a:r>
          </a:p>
        </p:txBody>
      </p:sp>
    </p:spTree>
    <p:extLst>
      <p:ext uri="{BB962C8B-B14F-4D97-AF65-F5344CB8AC3E}">
        <p14:creationId xmlns:p14="http://schemas.microsoft.com/office/powerpoint/2010/main" val="316210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PRESENTATIONGUID" val="d44a88a3-54cc-485f-8d77-d505814d6202"/>
  <p:tag name="TPVERSION" val="6"/>
  <p:tag name="TPFULLVERSION" val="7.4.0.111"/>
  <p:tag name="PPTVERSION" val="16"/>
  <p:tag name="TPOS" val="2"/>
  <p:tag name="TPLASTSAVEVERSION" val="6.2 PC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08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F08Theme</Template>
  <TotalTime>2753</TotalTime>
  <Words>4792</Words>
  <Application>Microsoft Macintosh PowerPoint</Application>
  <PresentationFormat>On-screen Show (4:3)</PresentationFormat>
  <Paragraphs>839</Paragraphs>
  <Slides>124</Slides>
  <Notes>54</Notes>
  <HiddenSlides>38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7" baseType="lpstr">
      <vt:lpstr>Century Gothic</vt:lpstr>
      <vt:lpstr>Comic Sans MS</vt:lpstr>
      <vt:lpstr>Consolas</vt:lpstr>
      <vt:lpstr>Corbel</vt:lpstr>
      <vt:lpstr>Courier New</vt:lpstr>
      <vt:lpstr>Dijkstra</vt:lpstr>
      <vt:lpstr>Lucida Handwriting</vt:lpstr>
      <vt:lpstr>Times</vt:lpstr>
      <vt:lpstr>Times New Roman</vt:lpstr>
      <vt:lpstr>Wingdings</vt:lpstr>
      <vt:lpstr>Wingdings 2</vt:lpstr>
      <vt:lpstr>Arial</vt:lpstr>
      <vt:lpstr>F08Theme</vt:lpstr>
      <vt:lpstr>Lecture 2: requirements –or–  You Want Me to Do What?</vt:lpstr>
      <vt:lpstr>Change Happens</vt:lpstr>
      <vt:lpstr>Bersoff’s “First Law”</vt:lpstr>
      <vt:lpstr>Why Changes Matter</vt:lpstr>
      <vt:lpstr>Why Changes Matter</vt:lpstr>
      <vt:lpstr>What Changes Matter</vt:lpstr>
      <vt:lpstr>Record Changes To</vt:lpstr>
      <vt:lpstr>What To Record For Change</vt:lpstr>
      <vt:lpstr>Function of Version Control</vt:lpstr>
      <vt:lpstr>Function of Version Control</vt:lpstr>
      <vt:lpstr>Baselines</vt:lpstr>
      <vt:lpstr>Baselines</vt:lpstr>
      <vt:lpstr>Deliverable Generation</vt:lpstr>
      <vt:lpstr>It Came From the 70s…</vt:lpstr>
      <vt:lpstr>Version Control Benefits</vt:lpstr>
      <vt:lpstr>PowerPoint Presentation</vt:lpstr>
      <vt:lpstr>How Distributed VC Works…</vt:lpstr>
      <vt:lpstr>git </vt:lpstr>
      <vt:lpstr>Scenario</vt:lpstr>
      <vt:lpstr>git Structure</vt:lpstr>
      <vt:lpstr>Connecting git Commands</vt:lpstr>
      <vt:lpstr>Pull often</vt:lpstr>
      <vt:lpstr>Connecting git Commands</vt:lpstr>
      <vt:lpstr>Commit messages</vt:lpstr>
      <vt:lpstr>If You Have Too Much Time</vt:lpstr>
      <vt:lpstr>git Branching</vt:lpstr>
      <vt:lpstr>Without Branching</vt:lpstr>
      <vt:lpstr>Without Branching</vt:lpstr>
      <vt:lpstr>Without Branching</vt:lpstr>
      <vt:lpstr>Without Branching</vt:lpstr>
      <vt:lpstr>Without Branching</vt:lpstr>
      <vt:lpstr>Without Branching</vt:lpstr>
      <vt:lpstr>Without Branching</vt:lpstr>
      <vt:lpstr>Benefits of Branching</vt:lpstr>
      <vt:lpstr>Benefits of Branching</vt:lpstr>
      <vt:lpstr>Benefits of Branching</vt:lpstr>
      <vt:lpstr>Branching in git</vt:lpstr>
      <vt:lpstr>master and develop</vt:lpstr>
      <vt:lpstr>master and develop</vt:lpstr>
      <vt:lpstr>Standard Model for git</vt:lpstr>
      <vt:lpstr>Developing Each Feature</vt:lpstr>
      <vt:lpstr>Feature Key Point</vt:lpstr>
      <vt:lpstr>Developing Each Feature</vt:lpstr>
      <vt:lpstr>Merging: A Comparison</vt:lpstr>
      <vt:lpstr>Merge History Comparison</vt:lpstr>
      <vt:lpstr>Bugs (&amp; Hotfixes) Happen</vt:lpstr>
      <vt:lpstr>Picture of Good git Repo</vt:lpstr>
      <vt:lpstr>Important Life Lessons</vt:lpstr>
      <vt:lpstr>Listening to Your Clients </vt:lpstr>
      <vt:lpstr>What Is a Requirement?</vt:lpstr>
      <vt:lpstr>What’s the Problem?</vt:lpstr>
      <vt:lpstr>What’s the Problem?</vt:lpstr>
      <vt:lpstr>Why Do They Change?</vt:lpstr>
      <vt:lpstr>Why Do They Change?</vt:lpstr>
      <vt:lpstr>Why Do They Change?</vt:lpstr>
      <vt:lpstr>Why Do They Change?</vt:lpstr>
      <vt:lpstr>All Are Same Problem!</vt:lpstr>
      <vt:lpstr>All Are Same Problem!</vt:lpstr>
      <vt:lpstr>All Are Same Problem!</vt:lpstr>
      <vt:lpstr>Is It Really This Bad?</vt:lpstr>
      <vt:lpstr>Is It Really This Bad?</vt:lpstr>
      <vt:lpstr>Is It Really This Bad?</vt:lpstr>
      <vt:lpstr>Is It Really This Bad?</vt:lpstr>
      <vt:lpstr>How To Do This?</vt:lpstr>
      <vt:lpstr>How To Do This?</vt:lpstr>
      <vt:lpstr>PowerPoint Presentation</vt:lpstr>
      <vt:lpstr>Too Much vs. Too Little</vt:lpstr>
      <vt:lpstr>Too Much vs. Too Little</vt:lpstr>
      <vt:lpstr>Use Case Basics</vt:lpstr>
      <vt:lpstr>Use Case Start</vt:lpstr>
      <vt:lpstr>Use Case Start</vt:lpstr>
      <vt:lpstr>Use Case Start</vt:lpstr>
      <vt:lpstr>Use Case Start</vt:lpstr>
      <vt:lpstr>Use Case Start</vt:lpstr>
      <vt:lpstr>Use Case Start</vt:lpstr>
      <vt:lpstr>Deal First Card Use Case</vt:lpstr>
      <vt:lpstr>Deal Second Card Use Case</vt:lpstr>
      <vt:lpstr>Deal Second Card Use Case</vt:lpstr>
      <vt:lpstr>Use Case Requirements</vt:lpstr>
      <vt:lpstr>Use Case Requirements</vt:lpstr>
      <vt:lpstr>Use Case Requirements</vt:lpstr>
      <vt:lpstr>Deal Cards Use Case</vt:lpstr>
      <vt:lpstr>Deal Cards Use Case</vt:lpstr>
      <vt:lpstr>Use Case Requirements</vt:lpstr>
      <vt:lpstr>Deal Cards Use Case</vt:lpstr>
      <vt:lpstr>Off the Beaten Path</vt:lpstr>
      <vt:lpstr>Deal Cards Use Case</vt:lpstr>
      <vt:lpstr>Deal Cards Use Case</vt:lpstr>
      <vt:lpstr>Play Hand Graphical Use</vt:lpstr>
      <vt:lpstr>Goal!!!!!</vt:lpstr>
      <vt:lpstr>Play Hand Use Case</vt:lpstr>
      <vt:lpstr>Boss’s Reaction</vt:lpstr>
      <vt:lpstr>Relations between Use Cases</vt:lpstr>
      <vt:lpstr>Relations between Use Cases</vt:lpstr>
      <vt:lpstr>Boss’s Reaction</vt:lpstr>
      <vt:lpstr>Oops</vt:lpstr>
      <vt:lpstr>Preconditions</vt:lpstr>
      <vt:lpstr>“Not My Problem”</vt:lpstr>
      <vt:lpstr>Deal Card Use Case</vt:lpstr>
      <vt:lpstr>Once More Into the Breach</vt:lpstr>
      <vt:lpstr>Postconditions</vt:lpstr>
      <vt:lpstr>“Still Not My Problem”</vt:lpstr>
      <vt:lpstr>Use Case Basics</vt:lpstr>
      <vt:lpstr>All Use Cases Document</vt:lpstr>
      <vt:lpstr>Use Case Suites Include</vt:lpstr>
      <vt:lpstr>Use Case Problems</vt:lpstr>
      <vt:lpstr>User Stories to the Rescue</vt:lpstr>
      <vt:lpstr>User Stories to the Rescue</vt:lpstr>
      <vt:lpstr>User Story Basics</vt:lpstr>
      <vt:lpstr>User Story Basics</vt:lpstr>
      <vt:lpstr>User Story Basics</vt:lpstr>
      <vt:lpstr>User Story Basics</vt:lpstr>
      <vt:lpstr>User Story Basics</vt:lpstr>
      <vt:lpstr>User Story Basics</vt:lpstr>
      <vt:lpstr>User Story Basics</vt:lpstr>
      <vt:lpstr>User Story Basics</vt:lpstr>
      <vt:lpstr>Be Wary of Details</vt:lpstr>
      <vt:lpstr>User Story Outline</vt:lpstr>
      <vt:lpstr>User Story Outline</vt:lpstr>
      <vt:lpstr>Stories Are Writing</vt:lpstr>
      <vt:lpstr>Be Social!</vt:lpstr>
      <vt:lpstr>Sprint Grading Part 1</vt:lpstr>
      <vt:lpstr>Sprint Grading Part 2</vt:lpstr>
      <vt:lpstr>Sprint Grading Part 3</vt:lpstr>
    </vt:vector>
  </TitlesOfParts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Requirements: You Want Me to Do What?</dc:title>
  <dc:subject>CSC395</dc:subject>
  <dc:creator>Matthew Hertz</dc:creator>
  <cp:keywords>Requirements;Use Cases</cp:keywords>
  <cp:lastModifiedBy>Microsoft Office User</cp:lastModifiedBy>
  <cp:revision>941</cp:revision>
  <cp:lastPrinted>2000-09-06T13:22:48Z</cp:lastPrinted>
  <dcterms:created xsi:type="dcterms:W3CDTF">2010-09-20T02:16:28Z</dcterms:created>
  <dcterms:modified xsi:type="dcterms:W3CDTF">2017-06-01T01:53:30Z</dcterms:modified>
</cp:coreProperties>
</file>